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544" r:id="rId2"/>
    <p:sldId id="599" r:id="rId3"/>
    <p:sldId id="602" r:id="rId4"/>
    <p:sldId id="605" r:id="rId5"/>
    <p:sldId id="546" r:id="rId6"/>
    <p:sldId id="547" r:id="rId7"/>
    <p:sldId id="548" r:id="rId8"/>
    <p:sldId id="570" r:id="rId9"/>
    <p:sldId id="608" r:id="rId10"/>
    <p:sldId id="549" r:id="rId11"/>
    <p:sldId id="604" r:id="rId12"/>
    <p:sldId id="552" r:id="rId13"/>
    <p:sldId id="596" r:id="rId14"/>
    <p:sldId id="603" r:id="rId15"/>
    <p:sldId id="564" r:id="rId16"/>
    <p:sldId id="590" r:id="rId17"/>
    <p:sldId id="571" r:id="rId18"/>
    <p:sldId id="563" r:id="rId19"/>
    <p:sldId id="558" r:id="rId20"/>
    <p:sldId id="606" r:id="rId21"/>
    <p:sldId id="559" r:id="rId22"/>
  </p:sldIdLst>
  <p:sldSz cx="12192000" cy="6858000"/>
  <p:notesSz cx="9928225" cy="6797675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5930" indent="190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3130" indent="190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0330" indent="190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7530" indent="190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37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CCFF"/>
    <a:srgbClr val="236CC5"/>
    <a:srgbClr val="0092E7"/>
    <a:srgbClr val="3392E7"/>
    <a:srgbClr val="3A5FCD"/>
    <a:srgbClr val="63B8FF"/>
    <a:srgbClr val="4F81BD"/>
    <a:srgbClr val="00B0F0"/>
    <a:srgbClr val="6EB54B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8" autoAdjust="0"/>
    <p:restoredTop sz="68397" autoAdjust="0"/>
  </p:normalViewPr>
  <p:slideViewPr>
    <p:cSldViewPr snapToGrid="0">
      <p:cViewPr varScale="1">
        <p:scale>
          <a:sx n="116" d="100"/>
          <a:sy n="116" d="100"/>
        </p:scale>
        <p:origin x="162" y="102"/>
      </p:cViewPr>
      <p:guideLst>
        <p:guide orient="horz" pos="2192"/>
        <p:guide pos="37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3042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02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02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07A2C-4245-4D34-90D5-682FB93F45EB}" type="datetime1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02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02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9B2F0-17F6-45AB-8C3F-90A8C38F4D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5790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1" y="0"/>
            <a:ext cx="4302231" cy="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698" y="0"/>
            <a:ext cx="4302231" cy="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mtClean="0"/>
            </a:lvl1pPr>
          </a:lstStyle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2228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2697163" y="509588"/>
            <a:ext cx="4533900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</p:sp>
      <p:sp>
        <p:nvSpPr>
          <p:cNvPr id="52229" name="备注占位符 4"/>
          <p:cNvSpPr>
            <a:spLocks noGrp="1" noRot="1" noChangeAspect="1" noChangeArrowheads="1"/>
          </p:cNvSpPr>
          <p:nvPr/>
        </p:nvSpPr>
        <p:spPr bwMode="auto">
          <a:xfrm>
            <a:off x="992823" y="3228896"/>
            <a:ext cx="7942580" cy="305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altLang="en-US" sz="1200"/>
              <a:t>单击此处编辑母版文本样式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altLang="en-US" sz="1200"/>
              <a:t>第二级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altLang="en-US" sz="1200"/>
              <a:t>第三级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altLang="en-US" sz="1200"/>
              <a:t>第四级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altLang="en-US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12"/>
            <a:ext cx="4302231" cy="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698" y="6456612"/>
            <a:ext cx="4302231" cy="3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mtClean="0"/>
            </a:lvl1pPr>
          </a:lstStyle>
          <a:p>
            <a:pPr>
              <a:defRPr/>
            </a:pPr>
            <a:fld id="{07533531-3A03-4555-9723-B536818CF001}" type="slidenum">
              <a:rPr lang="zh-CN" altLang="en-US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505732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28975"/>
            <a:ext cx="7943850" cy="3059113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447EAB9-1498-4E09-AC7E-1EE38CDF265D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37030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6696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91693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zh-CN" dirty="0" smtClean="0">
              <a:ea typeface="隶书" panose="02010509060101010101" pitchFamily="49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57761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02878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zh-CN" altLang="en-US" dirty="0">
              <a:ea typeface="隶书" panose="02010509060101010101" pitchFamily="49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87464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32849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全局变量、函数名、函数参数名、局部变量名等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06099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pPr inden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9478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35122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052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pPr>
                <a:defRPr/>
              </a:pPr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365770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8957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pPr>
                <a:defRPr/>
              </a:pPr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8072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47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6148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/>
              <a:t>6</a:t>
            </a:fld>
            <a:endParaRPr lang="zh-CN" altLang="en-US" sz="12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958391" y="2922688"/>
            <a:ext cx="7667131" cy="239129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828106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41222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b="0" dirty="0" smtClean="0"/>
              <a:t>编码表：参考教材</a:t>
            </a:r>
            <a:r>
              <a:rPr lang="en-US" altLang="zh-CN" b="0" dirty="0" smtClean="0"/>
              <a:t>66</a:t>
            </a:r>
            <a:r>
              <a:rPr lang="zh-CN" altLang="en-US" b="0" dirty="0" smtClean="0"/>
              <a:t>页</a:t>
            </a:r>
            <a:endParaRPr lang="zh-CN" altLang="en-US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27248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b="0" dirty="0" smtClean="0"/>
              <a:t>编码表：参考教材</a:t>
            </a:r>
            <a:r>
              <a:rPr lang="en-US" altLang="zh-CN" b="0" dirty="0" smtClean="0"/>
              <a:t>66</a:t>
            </a:r>
            <a:r>
              <a:rPr lang="zh-CN" altLang="en-US" b="0" dirty="0" smtClean="0"/>
              <a:t>页</a:t>
            </a:r>
            <a:endParaRPr lang="zh-CN" altLang="en-US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C9C9BE-233F-482A-BC60-028D01E14D28}" type="datetime1">
              <a:rPr lang="zh-CN" altLang="en-US" smtClean="0"/>
              <a:t>2021/9/27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33531-3A03-4555-9723-B536818CF001}" type="slidenum">
              <a:rPr lang="zh-CN" altLang="en-US" smtClean="0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2677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 lIns="91436" tIns="45719" rIns="91436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91436" tIns="45719" rIns="91436" bIns="45719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36" tIns="45719" rIns="91436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 lIns="91436" tIns="45719" rIns="91436" bIns="4571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 lIns="91436" tIns="45719" rIns="91436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77200" cy="5851525"/>
          </a:xfrm>
          <a:prstGeom prst="rect">
            <a:avLst/>
          </a:prstGeom>
        </p:spPr>
        <p:txBody>
          <a:bodyPr vert="eaVert" lIns="91436" tIns="45719" rIns="91436" bIns="4571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36" tIns="45719" rIns="91436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1800" y="330198"/>
            <a:ext cx="540000" cy="288000"/>
          </a:xfrm>
          <a:prstGeom prst="rect">
            <a:avLst/>
          </a:prstGeom>
          <a:solidFill>
            <a:srgbClr val="00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31800" y="671197"/>
            <a:ext cx="540000" cy="180000"/>
          </a:xfrm>
          <a:prstGeom prst="rect">
            <a:avLst/>
          </a:prstGeom>
          <a:solidFill>
            <a:srgbClr val="00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31800" y="904196"/>
            <a:ext cx="540000" cy="72000"/>
          </a:xfrm>
          <a:prstGeom prst="rect">
            <a:avLst/>
          </a:prstGeom>
          <a:solidFill>
            <a:srgbClr val="00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V="1">
            <a:off x="8966200" y="6528232"/>
            <a:ext cx="2880000" cy="36000"/>
          </a:xfrm>
          <a:prstGeom prst="rect">
            <a:avLst/>
          </a:prstGeom>
          <a:solidFill>
            <a:srgbClr val="00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975952"/>
      </p:ext>
    </p:extLst>
  </p:cSld>
  <p:clrMapOvr>
    <a:masterClrMapping/>
  </p:clrMapOvr>
  <p:transition spd="slow" advTm="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36" tIns="45719" rIns="91436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lIns="91436" tIns="45719" rIns="91436" bIns="4571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6"/>
          </a:xfrm>
          <a:prstGeom prst="rect">
            <a:avLst/>
          </a:prstGeom>
        </p:spPr>
        <p:txBody>
          <a:bodyPr lIns="91436" tIns="45719" rIns="91436" bIns="45719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lIns="91436" tIns="45719" rIns="91436" bIns="45719" anchor="b"/>
          <a:lstStyle>
            <a:lvl1pPr marL="0" indent="0">
              <a:buNone/>
              <a:defRPr sz="2100"/>
            </a:lvl1pPr>
            <a:lvl2pPr marL="457200" indent="0">
              <a:buNone/>
              <a:defRPr sz="1800"/>
            </a:lvl2pPr>
            <a:lvl3pPr marL="914400" indent="0">
              <a:buNone/>
              <a:defRPr sz="15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36" tIns="45719" rIns="91436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 lIns="91436" tIns="45719" rIns="91436" bIns="45719"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 lIns="91436" tIns="45719" rIns="91436" bIns="45719"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36" tIns="45719" rIns="91436" bIns="45719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4"/>
            <a:ext cx="5386388" cy="639762"/>
          </a:xfrm>
          <a:prstGeom prst="rect">
            <a:avLst/>
          </a:prstGeom>
        </p:spPr>
        <p:txBody>
          <a:bodyPr lIns="91436" tIns="45719" rIns="91436" bIns="45719" anchor="b"/>
          <a:lstStyle>
            <a:lvl1pPr marL="0" indent="0">
              <a:buNone/>
              <a:defRPr sz="2400" b="1"/>
            </a:lvl1pPr>
            <a:lvl2pPr marL="457200" indent="0">
              <a:buNone/>
              <a:defRPr sz="21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500" b="1"/>
            </a:lvl4pPr>
            <a:lvl5pPr marL="1828800" indent="0">
              <a:buNone/>
              <a:defRPr sz="1500" b="1"/>
            </a:lvl5pPr>
            <a:lvl6pPr marL="2286000" indent="0">
              <a:buNone/>
              <a:defRPr sz="1500" b="1"/>
            </a:lvl6pPr>
            <a:lvl7pPr marL="2743200" indent="0">
              <a:buNone/>
              <a:defRPr sz="1500" b="1"/>
            </a:lvl7pPr>
            <a:lvl8pPr marL="3200400" indent="0">
              <a:buNone/>
              <a:defRPr sz="1500" b="1"/>
            </a:lvl8pPr>
            <a:lvl9pPr marL="3657600" indent="0">
              <a:buNone/>
              <a:defRPr sz="15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 lIns="91436" tIns="45719" rIns="91436" bIns="45719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4"/>
            <a:ext cx="5389563" cy="639762"/>
          </a:xfrm>
          <a:prstGeom prst="rect">
            <a:avLst/>
          </a:prstGeom>
        </p:spPr>
        <p:txBody>
          <a:bodyPr lIns="91436" tIns="45719" rIns="91436" bIns="45719" anchor="b"/>
          <a:lstStyle>
            <a:lvl1pPr marL="0" indent="0">
              <a:buNone/>
              <a:defRPr sz="2400" b="1"/>
            </a:lvl1pPr>
            <a:lvl2pPr marL="457200" indent="0">
              <a:buNone/>
              <a:defRPr sz="21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500" b="1"/>
            </a:lvl4pPr>
            <a:lvl5pPr marL="1828800" indent="0">
              <a:buNone/>
              <a:defRPr sz="1500" b="1"/>
            </a:lvl5pPr>
            <a:lvl6pPr marL="2286000" indent="0">
              <a:buNone/>
              <a:defRPr sz="1500" b="1"/>
            </a:lvl6pPr>
            <a:lvl7pPr marL="2743200" indent="0">
              <a:buNone/>
              <a:defRPr sz="1500" b="1"/>
            </a:lvl7pPr>
            <a:lvl8pPr marL="3200400" indent="0">
              <a:buNone/>
              <a:defRPr sz="1500" b="1"/>
            </a:lvl8pPr>
            <a:lvl9pPr marL="3657600" indent="0">
              <a:buNone/>
              <a:defRPr sz="15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 lIns="91436" tIns="45719" rIns="91436" bIns="45719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36" tIns="45719" rIns="91436" bIns="4571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4011613" cy="1162050"/>
          </a:xfrm>
          <a:prstGeom prst="rect">
            <a:avLst/>
          </a:prstGeom>
        </p:spPr>
        <p:txBody>
          <a:bodyPr lIns="91436" tIns="45719" rIns="91436" bIns="45719"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0"/>
            <a:ext cx="6815137" cy="5853113"/>
          </a:xfrm>
          <a:prstGeom prst="rect">
            <a:avLst/>
          </a:prstGeom>
        </p:spPr>
        <p:txBody>
          <a:bodyPr lIns="91436" tIns="45719" rIns="91436" bIns="45719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 lIns="91436" tIns="45719" rIns="91436" bIns="45719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lIns="91436" tIns="45719" rIns="91436" bIns="45719"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 lIns="91436" tIns="45719" rIns="91436" bIns="45719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100"/>
            </a:lvl4pPr>
            <a:lvl5pPr marL="1828800" indent="0">
              <a:buNone/>
              <a:defRPr sz="2100"/>
            </a:lvl5pPr>
            <a:lvl6pPr marL="2286000" indent="0">
              <a:buNone/>
              <a:defRPr sz="2100"/>
            </a:lvl6pPr>
            <a:lvl7pPr marL="2743200" indent="0">
              <a:buNone/>
              <a:defRPr sz="2100"/>
            </a:lvl7pPr>
            <a:lvl8pPr marL="3200400" indent="0">
              <a:buNone/>
              <a:defRPr sz="2100"/>
            </a:lvl8pPr>
            <a:lvl9pPr marL="3657600" indent="0">
              <a:buNone/>
              <a:defRPr sz="21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 lIns="91436" tIns="45719" rIns="91436" bIns="45719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1">
          <a:gsLst>
            <a:gs pos="0">
              <a:srgbClr val="FAFAFA"/>
            </a:gs>
            <a:gs pos="50000">
              <a:srgbClr val="FBFBFB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椭圆 14"/>
          <p:cNvSpPr>
            <a:spLocks noChangeArrowheads="1"/>
          </p:cNvSpPr>
          <p:nvPr/>
        </p:nvSpPr>
        <p:spPr bwMode="auto">
          <a:xfrm>
            <a:off x="803275" y="866775"/>
            <a:ext cx="87313" cy="87313"/>
          </a:xfrm>
          <a:prstGeom prst="ellipse">
            <a:avLst/>
          </a:pr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1" name="矩形 16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zh-CN" altLang="en-US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fld id="{7C106AB5-2059-4BF3-9AE8-E89C3F599011}" type="slidenum">
              <a:rPr lang="zh-CN" altLang="en-US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‹#›</a:t>
            </a:fld>
            <a:r>
              <a:rPr lang="zh-CN" altLang="en-US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marL="9131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31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31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31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3130" indent="-91313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rader.tery.top:8001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Box 27"/>
          <p:cNvSpPr txBox="1">
            <a:spLocks noChangeArrowheads="1"/>
          </p:cNvSpPr>
          <p:nvPr/>
        </p:nvSpPr>
        <p:spPr bwMode="auto">
          <a:xfrm>
            <a:off x="679926" y="3016064"/>
            <a:ext cx="10980737" cy="19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1" tIns="58610" rIns="117221" bIns="58610">
            <a:spAutoFit/>
          </a:bodyPr>
          <a:lstStyle>
            <a:defPPr>
              <a:defRPr lang="zh-CN"/>
            </a:defPPr>
            <a:lvl1pPr lvl="0" algn="ctr" eaLnBrk="1" fontAlgn="auto" hangingPunct="1">
              <a:spcAft>
                <a:spcPts val="0"/>
              </a:spcAft>
              <a:defRPr sz="4000" b="1">
                <a:solidFill>
                  <a:srgbClr val="004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编译原理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实验一：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词法分析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4490908"/>
            <a:ext cx="12192000" cy="428625"/>
          </a:xfrm>
          <a:prstGeom prst="rect">
            <a:avLst/>
          </a:prstGeom>
          <a:solidFill>
            <a:srgbClr val="004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1" tIns="58610" rIns="117221" bIns="5861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73" name="矩形 10"/>
          <p:cNvSpPr>
            <a:spLocks noChangeArrowheads="1"/>
          </p:cNvSpPr>
          <p:nvPr/>
        </p:nvSpPr>
        <p:spPr bwMode="auto">
          <a:xfrm>
            <a:off x="4232275" y="4454396"/>
            <a:ext cx="3841750" cy="54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1" tIns="58610" rIns="117221" bIns="5861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规格严格，功夫到家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116" y="123134"/>
            <a:ext cx="2934068" cy="293406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45278" y="5410020"/>
            <a:ext cx="23939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授课教师：李旭涛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实验中心：汪花梅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307"/>
    </mc:Choice>
    <mc:Fallback xmlns="">
      <p:transition advTm="330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33241" y="839945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2" name="燕尾形 2"/>
          <p:cNvSpPr>
            <a:spLocks noChangeArrowheads="1"/>
          </p:cNvSpPr>
          <p:nvPr/>
        </p:nvSpPr>
        <p:spPr bwMode="auto">
          <a:xfrm>
            <a:off x="6853078" y="362744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25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实验内容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26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椭圆 14"/>
          <p:cNvSpPr>
            <a:spLocks noChangeAspect="1" noChangeArrowheads="1"/>
          </p:cNvSpPr>
          <p:nvPr/>
        </p:nvSpPr>
        <p:spPr bwMode="auto">
          <a:xfrm>
            <a:off x="523874" y="169255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2" name="矩形 1"/>
          <p:cNvSpPr/>
          <p:nvPr/>
        </p:nvSpPr>
        <p:spPr>
          <a:xfrm>
            <a:off x="1461639" y="1935453"/>
            <a:ext cx="824706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标识符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：由用户定义，表示各种名字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关键字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：也称基本字，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do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while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int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char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sizeof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常数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整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常数、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实常数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、字符常量、字符串常量、符号常量；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运算符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：算术运算符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、*、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逻辑运算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符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not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or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and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   关系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运算符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&lt;&gt;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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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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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等；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分界符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：，、；、（、）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...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7437" y="1146490"/>
            <a:ext cx="2954655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程序语言单词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的种类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7" name="燕尾形 2"/>
          <p:cNvSpPr>
            <a:spLocks noChangeArrowheads="1"/>
          </p:cNvSpPr>
          <p:nvPr/>
        </p:nvSpPr>
        <p:spPr bwMode="auto">
          <a:xfrm>
            <a:off x="6853078" y="362744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30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实验内容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31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椭圆 14"/>
          <p:cNvSpPr>
            <a:spLocks noChangeAspect="1" noChangeArrowheads="1"/>
          </p:cNvSpPr>
          <p:nvPr/>
        </p:nvSpPr>
        <p:spPr bwMode="auto">
          <a:xfrm>
            <a:off x="523874" y="169255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61510" y="3207424"/>
            <a:ext cx="4374582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endParaRPr lang="en-US" altLang="zh-CN" sz="20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标识符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一个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关键字、运算符、分界符一符一码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常量一类一码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95938"/>
              </p:ext>
            </p:extLst>
          </p:nvPr>
        </p:nvGraphicFramePr>
        <p:xfrm>
          <a:off x="2700840" y="1029494"/>
          <a:ext cx="4298817" cy="582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2939"/>
                <a:gridCol w="1432939"/>
                <a:gridCol w="1432939"/>
              </a:tblGrid>
              <a:tr h="3328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b="0" dirty="0" smtClean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单词名称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b="0" dirty="0" smtClean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类别编码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b="0" dirty="0" smtClean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单词值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标识符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内部字符串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无符号常数</a:t>
                      </a: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1" lang="zh-CN" altLang="en-US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整</a:t>
                      </a: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整数值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布尔常数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 </a:t>
                      </a:r>
                      <a:r>
                        <a:rPr kumimoji="1" lang="zh-CN" altLang="en-US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或 </a:t>
                      </a: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字符串常数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内部字符串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err="1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int</a:t>
                      </a:r>
                      <a:endParaRPr kumimoji="1" lang="en-US" altLang="zh-CN" sz="1400" b="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else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………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………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……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,(</a:t>
                      </a:r>
                      <a:r>
                        <a:rPr kumimoji="1" lang="zh-CN" altLang="en-US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逗号</a:t>
                      </a: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400" b="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;</a:t>
                      </a:r>
                      <a:r>
                        <a:rPr kumimoji="1" lang="zh-CN" altLang="en-US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（分号）</a:t>
                      </a:r>
                      <a:endParaRPr kumimoji="1" lang="en-US" altLang="zh-CN" sz="1400" b="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21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22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400" b="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23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400" b="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27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400" b="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28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400" b="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302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b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29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400" b="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92405" y="1174750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1.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定义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编码表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680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1460643" y="983615"/>
            <a:ext cx="8721325" cy="73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文法设计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AutoShape 4" descr="“kinect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03347" y="867254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5" name="燕尾形 2"/>
          <p:cNvSpPr>
            <a:spLocks noChangeArrowheads="1"/>
          </p:cNvSpPr>
          <p:nvPr/>
        </p:nvSpPr>
        <p:spPr bwMode="auto">
          <a:xfrm>
            <a:off x="6853078" y="362744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6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58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实验内容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59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椭圆 14"/>
          <p:cNvSpPr>
            <a:spLocks noChangeAspect="1" noChangeArrowheads="1"/>
          </p:cNvSpPr>
          <p:nvPr/>
        </p:nvSpPr>
        <p:spPr bwMode="auto">
          <a:xfrm>
            <a:off x="523874" y="169255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7753" y="1713230"/>
            <a:ext cx="10069831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0" eaLnBrk="1" latinLnBrk="0" hangingPunct="1">
              <a:lnSpc>
                <a:spcPct val="135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正则文法表示</a:t>
            </a:r>
          </a:p>
          <a:p>
            <a:pPr indent="0" eaLnBrk="1" latinLnBrk="0" hangingPunct="1">
              <a:lnSpc>
                <a:spcPct val="135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     </a:t>
            </a:r>
            <a:r>
              <a:rPr lang="zh-CN" altLang="en-US" sz="2000" b="1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G=(V,T,P,S)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，其中</a:t>
            </a:r>
            <a:r>
              <a:rPr lang="zh-CN" altLang="en-US" sz="2000" b="1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V={S,A,</a:t>
            </a:r>
            <a:r>
              <a:rPr lang="en-US" altLang="zh-CN" sz="2000" b="1" dirty="0">
                <a:latin typeface="Cambria" panose="02040503050406030204" pitchFamily="18" charset="0"/>
                <a:ea typeface="Cambria" panose="02040503050406030204" pitchFamily="18" charset="0"/>
                <a:cs typeface="微软雅黑" panose="020B0503020204020204" pitchFamily="34" charset="-122"/>
              </a:rPr>
              <a:t>B,C</a:t>
            </a:r>
            <a:r>
              <a:rPr lang="zh-CN" altLang="en-US" sz="2000" b="1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digit,no_0_digit,,char},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T={任意符号}，P定义如下</a:t>
            </a:r>
          </a:p>
          <a:p>
            <a:pPr indent="0" eaLnBrk="1" latinLnBrk="0" hangingPunct="1">
              <a:lnSpc>
                <a:spcPct val="13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     约定：用digit表示数字：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0,1,2,…,9; 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no_0_digit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表示数字：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1,2,…,9;</a:t>
            </a:r>
            <a:endParaRPr lang="zh-CN" altLang="en-US" sz="2000" dirty="0">
              <a:latin typeface="Cambria" panose="02040503050406030204" pitchFamily="18" charset="0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 indent="0" eaLnBrk="1" latinLnBrk="0" hangingPunct="1">
              <a:lnSpc>
                <a:spcPct val="13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               用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letter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表示字母：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A,B,…,Z,a,b,…,</a:t>
            </a:r>
            <a:r>
              <a:rPr lang="zh-CN" altLang="en-US" sz="2000" dirty="0" smtClean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z</a:t>
            </a:r>
            <a:r>
              <a:rPr lang="en-US" altLang="zh-CN" sz="2000" dirty="0" smtClean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,_</a:t>
            </a:r>
            <a:endParaRPr lang="zh-CN" altLang="en-US" sz="2000" dirty="0">
              <a:latin typeface="Cambria" panose="02040503050406030204" pitchFamily="18" charset="0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 indent="0" eaLnBrk="1" latinLnBrk="0" hangingPunct="1">
              <a:lnSpc>
                <a:spcPct val="13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   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标识符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S→letter A        A→letter A|digit A|ε </a:t>
            </a:r>
          </a:p>
          <a:p>
            <a:pPr indent="0" eaLnBrk="1" latinLnBrk="0" hangingPunct="1">
              <a:lnSpc>
                <a:spcPct val="13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   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整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常数：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S -&gt;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no_0_digit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 -&gt; digit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 | ε</a:t>
            </a:r>
          </a:p>
          <a:p>
            <a:pPr indent="0" eaLnBrk="1" latinLnBrk="0" hangingPunct="1">
              <a:lnSpc>
                <a:spcPct val="13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   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运算符：</a:t>
            </a:r>
            <a:r>
              <a:rPr lang="zh-CN" altLang="en-US" sz="2000" dirty="0" smtClean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S 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-&gt; 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       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 -&gt; =|*|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微软雅黑" panose="020B0503020204020204" pitchFamily="34" charset="-122"/>
              </a:rPr>
              <a:t>+|-|/</a:t>
            </a:r>
            <a:r>
              <a:rPr lang="zh-CN" altLang="en-US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		 </a:t>
            </a:r>
          </a:p>
          <a:p>
            <a:pPr marL="342900" indent="0" eaLnBrk="1" latinLnBrk="0" hangingPunct="1">
              <a:lnSpc>
                <a:spcPct val="135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正则表达式表示法</a:t>
            </a:r>
          </a:p>
          <a:p>
            <a:pPr indent="0" eaLnBrk="1" latinLnBrk="0" hangingPunct="1">
              <a:lnSpc>
                <a:spcPct val="13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      标识符：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微软雅黑" panose="020B0503020204020204" pitchFamily="34" charset="-122"/>
              </a:rPr>
              <a:t>id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→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letter (letter|digit)*</a:t>
            </a:r>
          </a:p>
          <a:p>
            <a:pPr indent="0" eaLnBrk="1" latinLnBrk="0" hangingPunct="1">
              <a:lnSpc>
                <a:spcPct val="13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      整常数：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  <a:cs typeface="微软雅黑" panose="020B0503020204020204" pitchFamily="34" charset="-122"/>
              </a:rPr>
              <a:t>id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→</a:t>
            </a:r>
            <a:r>
              <a:rPr lang="zh-CN" altLang="en-US" sz="2000" dirty="0">
                <a:latin typeface="Cambria" panose="02040503050406030204" pitchFamily="18" charset="0"/>
                <a:ea typeface="黑体" panose="02010609060101010101" pitchFamily="49" charset="-122"/>
                <a:cs typeface="微软雅黑" panose="020B0503020204020204" pitchFamily="34" charset="-122"/>
              </a:rPr>
              <a:t>no_0_digit(digit|)*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996778" y="983615"/>
            <a:ext cx="9575972" cy="73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有穷自动机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AutoShape 4" descr="“kinect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03347" y="867254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5" name="燕尾形 2"/>
          <p:cNvSpPr>
            <a:spLocks noChangeArrowheads="1"/>
          </p:cNvSpPr>
          <p:nvPr/>
        </p:nvSpPr>
        <p:spPr bwMode="auto">
          <a:xfrm>
            <a:off x="6853078" y="362744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6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58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实验内容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59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椭圆 14"/>
          <p:cNvSpPr>
            <a:spLocks noChangeAspect="1" noChangeArrowheads="1"/>
          </p:cNvSpPr>
          <p:nvPr/>
        </p:nvSpPr>
        <p:spPr bwMode="auto">
          <a:xfrm>
            <a:off x="523874" y="169255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3557" y="1771105"/>
            <a:ext cx="528256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0" eaLnBrk="1" latinLnBrk="0" hangingPunct="1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确定的有穷自动机 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(DFA)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：</a:t>
            </a:r>
          </a:p>
          <a:p>
            <a:pPr indent="0" eaLnBrk="1" latinLnBrk="0" hangingPunct="1">
              <a:lnSpc>
                <a:spcPct val="125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M=( </a:t>
            </a:r>
            <a:r>
              <a:rPr lang="zh-CN" altLang="en-US" sz="2000" i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Ｑ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, ∑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,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δ,</a:t>
            </a:r>
            <a:r>
              <a:rPr lang="zh-CN" altLang="en-US" sz="2000" i="1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ｑ</a:t>
            </a:r>
            <a:r>
              <a:rPr lang="en-US" altLang="zh-CN" sz="2000" baseline="-25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,  F )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     </a:t>
            </a:r>
          </a:p>
        </p:txBody>
      </p:sp>
      <p:sp>
        <p:nvSpPr>
          <p:cNvPr id="44" name="圆角矩形标注 43"/>
          <p:cNvSpPr/>
          <p:nvPr/>
        </p:nvSpPr>
        <p:spPr bwMode="auto">
          <a:xfrm>
            <a:off x="5283602" y="2444831"/>
            <a:ext cx="1121623" cy="390419"/>
          </a:xfrm>
          <a:prstGeom prst="wedgeRoundRectCallout">
            <a:avLst>
              <a:gd name="adj1" fmla="val -69988"/>
              <a:gd name="adj2" fmla="val -39703"/>
              <a:gd name="adj3" fmla="val 16667"/>
            </a:avLst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终态集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圆角矩形标注 44"/>
          <p:cNvSpPr/>
          <p:nvPr/>
        </p:nvSpPr>
        <p:spPr bwMode="auto">
          <a:xfrm>
            <a:off x="4219396" y="2891407"/>
            <a:ext cx="1574691" cy="347143"/>
          </a:xfrm>
          <a:prstGeom prst="wedgeRoundRectCallout">
            <a:avLst>
              <a:gd name="adj1" fmla="val -48221"/>
              <a:gd name="adj2" fmla="val -145333"/>
              <a:gd name="adj3" fmla="val 16667"/>
            </a:avLst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唯一初始态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圆角矩形标注 46"/>
          <p:cNvSpPr/>
          <p:nvPr/>
        </p:nvSpPr>
        <p:spPr bwMode="auto">
          <a:xfrm>
            <a:off x="3001080" y="3236107"/>
            <a:ext cx="1862983" cy="346097"/>
          </a:xfrm>
          <a:prstGeom prst="wedgeRoundRectCallout">
            <a:avLst>
              <a:gd name="adj1" fmla="val -11872"/>
              <a:gd name="adj2" fmla="val -265467"/>
              <a:gd name="adj3" fmla="val 16667"/>
            </a:avLst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单值转移函数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圆角矩形标注 47"/>
          <p:cNvSpPr/>
          <p:nvPr/>
        </p:nvSpPr>
        <p:spPr bwMode="auto">
          <a:xfrm>
            <a:off x="1260297" y="2619642"/>
            <a:ext cx="1504931" cy="355092"/>
          </a:xfrm>
          <a:prstGeom prst="wedgeRoundRectCallout">
            <a:avLst>
              <a:gd name="adj1" fmla="val 46615"/>
              <a:gd name="adj2" fmla="val -101401"/>
              <a:gd name="adj3" fmla="val 16667"/>
            </a:avLst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有限状态集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圆角矩形标注 48"/>
          <p:cNvSpPr/>
          <p:nvPr/>
        </p:nvSpPr>
        <p:spPr bwMode="auto">
          <a:xfrm>
            <a:off x="849077" y="3213760"/>
            <a:ext cx="1913787" cy="426188"/>
          </a:xfrm>
          <a:prstGeom prst="wedgeRoundRectCallout">
            <a:avLst>
              <a:gd name="adj1" fmla="val 75681"/>
              <a:gd name="adj2" fmla="val -212832"/>
              <a:gd name="adj3" fmla="val 16667"/>
            </a:avLst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有穷输入字母表</a:t>
            </a:r>
            <a:endParaRPr lang="zh-CN" altLang="en-US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719584" y="2985776"/>
            <a:ext cx="1697990" cy="714375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转换函数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755144" y="3890016"/>
            <a:ext cx="1697990" cy="714375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转移矩阵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760224" y="4794256"/>
            <a:ext cx="1697990" cy="714375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状态转换图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8485904" y="3208661"/>
            <a:ext cx="269240" cy="2142490"/>
          </a:xfrm>
          <a:prstGeom prst="leftBrace">
            <a:avLst/>
          </a:prstGeom>
          <a:solidFill>
            <a:schemeClr val="bg1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069219" y="3890016"/>
            <a:ext cx="1416685" cy="8280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DFA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的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三种表示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12775" y="4187044"/>
            <a:ext cx="653986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0" eaLnBrk="1" latinLnBrk="0" hangingPunct="1">
              <a:lnSpc>
                <a:spcPct val="125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 标识符正则表达式：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id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→letter (letter|digit)*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19466" y="6082030"/>
            <a:ext cx="512445" cy="4953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15" name="椭圆 14"/>
          <p:cNvSpPr/>
          <p:nvPr/>
        </p:nvSpPr>
        <p:spPr>
          <a:xfrm>
            <a:off x="2874276" y="6082030"/>
            <a:ext cx="512445" cy="4953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</a:p>
        </p:txBody>
      </p:sp>
      <p:sp>
        <p:nvSpPr>
          <p:cNvPr id="16" name="椭圆 15"/>
          <p:cNvSpPr/>
          <p:nvPr/>
        </p:nvSpPr>
        <p:spPr>
          <a:xfrm>
            <a:off x="4930278" y="6087491"/>
            <a:ext cx="512445" cy="4953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曲线连接符 16"/>
          <p:cNvCxnSpPr/>
          <p:nvPr/>
        </p:nvCxnSpPr>
        <p:spPr>
          <a:xfrm rot="16200000" flipV="1">
            <a:off x="3128911" y="5943600"/>
            <a:ext cx="3175" cy="362585"/>
          </a:xfrm>
          <a:prstGeom prst="curvedConnector3">
            <a:avLst>
              <a:gd name="adj1" fmla="val 984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直接箭头连接符 17"/>
          <p:cNvCxnSpPr>
            <a:stCxn id="11" idx="6"/>
            <a:endCxn id="15" idx="2"/>
          </p:cNvCxnSpPr>
          <p:nvPr/>
        </p:nvCxnSpPr>
        <p:spPr>
          <a:xfrm>
            <a:off x="1747151" y="6329680"/>
            <a:ext cx="114236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直接箭头连接符 19"/>
          <p:cNvCxnSpPr>
            <a:stCxn id="15" idx="6"/>
            <a:endCxn id="27" idx="2"/>
          </p:cNvCxnSpPr>
          <p:nvPr/>
        </p:nvCxnSpPr>
        <p:spPr>
          <a:xfrm>
            <a:off x="3386721" y="6329680"/>
            <a:ext cx="1473071" cy="29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3" name="矩形 22"/>
          <p:cNvSpPr/>
          <p:nvPr/>
        </p:nvSpPr>
        <p:spPr>
          <a:xfrm>
            <a:off x="1850071" y="5984240"/>
            <a:ext cx="875378" cy="4940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letter</a:t>
            </a:r>
          </a:p>
        </p:txBody>
      </p:sp>
      <p:sp>
        <p:nvSpPr>
          <p:cNvPr id="24" name="矩形 23"/>
          <p:cNvSpPr/>
          <p:nvPr/>
        </p:nvSpPr>
        <p:spPr>
          <a:xfrm>
            <a:off x="2482103" y="5490210"/>
            <a:ext cx="1644650" cy="4940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letter|digit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94696" y="5975985"/>
            <a:ext cx="831215" cy="4940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other</a:t>
            </a:r>
          </a:p>
        </p:txBody>
      </p:sp>
      <p:sp>
        <p:nvSpPr>
          <p:cNvPr id="27" name="椭圆 26"/>
          <p:cNvSpPr/>
          <p:nvPr/>
        </p:nvSpPr>
        <p:spPr>
          <a:xfrm>
            <a:off x="4859792" y="6020824"/>
            <a:ext cx="653415" cy="62357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06961" y="5984240"/>
            <a:ext cx="287258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aseline="30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*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562231" y="6123305"/>
            <a:ext cx="3587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return(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ID,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标识符串</a:t>
            </a:r>
            <a:r>
              <a:rPr lang="en-US" altLang="zh-CN" sz="1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6692" y="4925662"/>
            <a:ext cx="4424680" cy="424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0" eaLnBrk="1" latinLnBrk="0" hangingPunct="1">
              <a:lnSpc>
                <a:spcPct val="125000"/>
              </a:lnSpc>
              <a:buFont typeface="Wingdings" panose="05000000000000000000" charset="0"/>
              <a:buNone/>
            </a:pP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识别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标识符和关键字的状态转换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图：</a:t>
            </a:r>
            <a:endParaRPr lang="zh-CN" altLang="en-US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</p:txBody>
      </p:sp>
      <p:sp>
        <p:nvSpPr>
          <p:cNvPr id="19" name="上下箭头 18"/>
          <p:cNvSpPr/>
          <p:nvPr/>
        </p:nvSpPr>
        <p:spPr>
          <a:xfrm>
            <a:off x="5935345" y="4639945"/>
            <a:ext cx="230505" cy="1080135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“kinect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03347" y="867254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9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椭圆 14"/>
          <p:cNvSpPr>
            <a:spLocks noChangeAspect="1" noChangeArrowheads="1"/>
          </p:cNvSpPr>
          <p:nvPr/>
        </p:nvSpPr>
        <p:spPr bwMode="auto">
          <a:xfrm>
            <a:off x="523874" y="169255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14</a:t>
            </a:r>
            <a:endParaRPr lang="zh-CN" altLang="en-US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847052"/>
              </p:ext>
            </p:extLst>
          </p:nvPr>
        </p:nvGraphicFramePr>
        <p:xfrm>
          <a:off x="4112032" y="1149036"/>
          <a:ext cx="4337354" cy="581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1" name="Picture" r:id="rId4" imgW="5248440" imgH="7000920" progId="Word.Picture.8">
                  <p:embed/>
                </p:oleObj>
              </mc:Choice>
              <mc:Fallback>
                <p:oleObj name="Picture" r:id="rId4" imgW="5248440" imgH="700092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2032" y="1149036"/>
                        <a:ext cx="4337354" cy="581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09575" y="1228393"/>
            <a:ext cx="3416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各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类状态转化图合并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537845" y="962025"/>
            <a:ext cx="10026015" cy="73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词法分析器输出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——TOKEN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串</a:t>
            </a: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33241" y="839945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9" name="燕尾形 2"/>
          <p:cNvSpPr>
            <a:spLocks noChangeArrowheads="1"/>
          </p:cNvSpPr>
          <p:nvPr/>
        </p:nvSpPr>
        <p:spPr bwMode="auto">
          <a:xfrm>
            <a:off x="6853078" y="362744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0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25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实验内容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26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椭圆 14"/>
          <p:cNvSpPr>
            <a:spLocks noChangeAspect="1" noChangeArrowheads="1"/>
          </p:cNvSpPr>
          <p:nvPr/>
        </p:nvSpPr>
        <p:spPr bwMode="auto">
          <a:xfrm>
            <a:off x="523874" y="169255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5308775" y="2611914"/>
            <a:ext cx="2782570" cy="621030"/>
          </a:xfrm>
          <a:prstGeom prst="wedgeRectCallout">
            <a:avLst>
              <a:gd name="adj1" fmla="val 42949"/>
              <a:gd name="adj2" fmla="val 107532"/>
            </a:avLst>
          </a:prstGeom>
          <a:ln w="1905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表示单词的种类，可用整数编码或记忆符表示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018532" y="4257958"/>
            <a:ext cx="2423045" cy="370260"/>
          </a:xfrm>
          <a:prstGeom prst="wedgeRectCallout">
            <a:avLst>
              <a:gd name="adj1" fmla="val 31707"/>
              <a:gd name="adj2" fmla="val -120238"/>
            </a:avLst>
          </a:prstGeom>
          <a:ln w="1905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不同的单词不同的值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87437" y="1805974"/>
            <a:ext cx="93541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举例：程序语句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if count&gt;7 then result := 3.14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单词符号序列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</p:txBody>
      </p:sp>
      <p:sp>
        <p:nvSpPr>
          <p:cNvPr id="1056771" name="Rectangle 3"/>
          <p:cNvSpPr>
            <a:spLocks noGrp="1"/>
          </p:cNvSpPr>
          <p:nvPr/>
        </p:nvSpPr>
        <p:spPr>
          <a:xfrm>
            <a:off x="890905" y="2560320"/>
            <a:ext cx="4792980" cy="302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2075" tIns="46038" rIns="92075" bIns="46038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lvl="1" indent="3175" eaLnBrk="1" hangingPunct="1">
              <a:buNone/>
            </a:pP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(IF</a:t>
            </a:r>
            <a:r>
              <a:rPr lang="zh-CN" altLang="en-US" sz="2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0)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90500" lvl="1" indent="3175" eaLnBrk="1" hangingPunct="1">
              <a:buNone/>
            </a:pP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(ID</a:t>
            </a: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b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指向</a:t>
            </a:r>
            <a:r>
              <a:rPr lang="en-US" altLang="zh-CN" sz="2000" b="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count</a:t>
            </a:r>
            <a:r>
              <a:rPr lang="zh-CN" altLang="en-US" sz="2000" b="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000" b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符号表入口</a:t>
            </a: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190500" lvl="1" indent="3175" eaLnBrk="1" hangingPunct="1">
              <a:buNone/>
            </a:pP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(GT</a:t>
            </a:r>
            <a:r>
              <a:rPr lang="zh-CN" altLang="en-US" sz="2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0)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90500" lvl="1" indent="3175" eaLnBrk="1" hangingPunct="1">
              <a:buNone/>
            </a:pP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(INT</a:t>
            </a:r>
            <a:r>
              <a:rPr lang="zh-CN" altLang="en-US" sz="2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en-US" altLang="zh-CN" sz="2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90500" lvl="1" indent="3175" eaLnBrk="1" hangingPunct="1">
              <a:buNone/>
            </a:pP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(THEN</a:t>
            </a:r>
            <a:r>
              <a:rPr lang="zh-CN" altLang="en-US" sz="2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0)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90500" lvl="1" indent="3175" eaLnBrk="1" hangingPunct="1">
              <a:buNone/>
            </a:pP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(ID</a:t>
            </a: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b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指向</a:t>
            </a:r>
            <a:r>
              <a:rPr lang="en-US" altLang="zh-CN" sz="2000" b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result</a:t>
            </a:r>
            <a:r>
              <a:rPr lang="zh-CN" altLang="en-US" sz="2000" b="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的符号表入口</a:t>
            </a: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190500" lvl="1" indent="3175" eaLnBrk="1" hangingPunct="1">
              <a:buNone/>
            </a:pP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(ASSIGN</a:t>
            </a:r>
            <a:r>
              <a:rPr lang="zh-CN" altLang="en-US" sz="2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0)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90500" lvl="1" indent="3175" eaLnBrk="1" hangingPunct="1">
              <a:buNone/>
            </a:pP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(REAL</a:t>
            </a: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3.14</a:t>
            </a:r>
            <a:r>
              <a:rPr lang="en-US" altLang="zh-CN" sz="2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4820285" y="4998720"/>
            <a:ext cx="5523865" cy="117538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标识符和常数的属性用两种：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1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、如果还未建符号表，可以用标识符的单词本身表示。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、标识符存入符号表中，用指向该标识符所在符号表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入口</a:t>
            </a:r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的指针作为其属性值。</a:t>
            </a:r>
          </a:p>
        </p:txBody>
      </p:sp>
      <p:sp>
        <p:nvSpPr>
          <p:cNvPr id="31" name="圆角右箭头 30"/>
          <p:cNvSpPr/>
          <p:nvPr/>
        </p:nvSpPr>
        <p:spPr>
          <a:xfrm rot="16200000">
            <a:off x="4033396" y="4988433"/>
            <a:ext cx="853440" cy="508253"/>
          </a:xfrm>
          <a:prstGeom prst="bentArrow">
            <a:avLst>
              <a:gd name="adj1" fmla="val 24966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19094"/>
              </p:ext>
            </p:extLst>
          </p:nvPr>
        </p:nvGraphicFramePr>
        <p:xfrm>
          <a:off x="6682181" y="3596640"/>
          <a:ext cx="3759396" cy="365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9698"/>
                <a:gridCol w="1879698"/>
              </a:tblGrid>
              <a:tr h="32288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种别码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属性值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  <p:bldLst>
      <p:bldP spid="1056771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33241" y="962025"/>
            <a:ext cx="12158759" cy="72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词法分析器的输出</a:t>
            </a:r>
            <a:r>
              <a:rPr lang="en-US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符号表</a:t>
            </a: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33241" y="839945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4690237" y="6191954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图：</a:t>
            </a:r>
            <a:r>
              <a:rPr kumimoji="1"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符号表</a:t>
            </a:r>
            <a:endParaRPr kumimoji="1"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圆角矩形标注 23"/>
          <p:cNvSpPr/>
          <p:nvPr/>
        </p:nvSpPr>
        <p:spPr bwMode="auto">
          <a:xfrm>
            <a:off x="1366742" y="3332671"/>
            <a:ext cx="2618740" cy="1022642"/>
          </a:xfrm>
          <a:prstGeom prst="wedgeRoundRectCallout">
            <a:avLst>
              <a:gd name="adj1" fmla="val 50237"/>
              <a:gd name="adj2" fmla="val 74840"/>
              <a:gd name="adj3" fmla="val 16667"/>
            </a:avLst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注意点：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名字字段的长度是否需要限制？如何限制？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燕尾形 2"/>
          <p:cNvSpPr>
            <a:spLocks noChangeArrowheads="1"/>
          </p:cNvSpPr>
          <p:nvPr/>
        </p:nvSpPr>
        <p:spPr bwMode="auto">
          <a:xfrm>
            <a:off x="6853078" y="362744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0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25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实验内容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26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椭圆 14"/>
          <p:cNvSpPr>
            <a:spLocks noChangeAspect="1" noChangeArrowheads="1"/>
          </p:cNvSpPr>
          <p:nvPr/>
        </p:nvSpPr>
        <p:spPr bwMode="auto">
          <a:xfrm>
            <a:off x="523874" y="169255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1738" y="1747969"/>
            <a:ext cx="10021433" cy="1956177"/>
          </a:xfrm>
          <a:prstGeom prst="rect">
            <a:avLst/>
          </a:prstGeom>
          <a:noFill/>
        </p:spPr>
        <p:txBody>
          <a:bodyPr wrap="square" lIns="136525" tIns="136525" rIns="136525" bIns="136525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符号表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以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名字为关键字来记录其信息的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数据结构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；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   支持的基本操作包括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插入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查找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和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删除。</a:t>
            </a:r>
            <a:endParaRPr lang="en-US" altLang="zh-CN" sz="20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符号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表的数据结构类型：线性表（优点：简单直观，缺点：插入时间复杂度高）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	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	     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散列表（查找、插入效率高）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133560"/>
              </p:ext>
            </p:extLst>
          </p:nvPr>
        </p:nvGraphicFramePr>
        <p:xfrm>
          <a:off x="2896863" y="4216262"/>
          <a:ext cx="3966845" cy="1802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Visio" r:id="rId4" imgW="3228975" imgH="1238250" progId="Visio.Drawing.11">
                  <p:embed/>
                </p:oleObj>
              </mc:Choice>
              <mc:Fallback>
                <p:oleObj name="Visio" r:id="rId4" imgW="3228975" imgH="123825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6863" y="4216262"/>
                        <a:ext cx="3966845" cy="18021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燕尾形 2"/>
          <p:cNvSpPr>
            <a:spLocks noChangeArrowheads="1"/>
          </p:cNvSpPr>
          <p:nvPr/>
        </p:nvSpPr>
        <p:spPr bwMode="auto">
          <a:xfrm>
            <a:off x="6853078" y="362744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9220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1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9222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实验内容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9223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0" y="918210"/>
            <a:ext cx="12192000" cy="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附加功能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AutoShape 4" descr="“kinect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6" name="椭圆 14"/>
          <p:cNvSpPr>
            <a:spLocks noChangeAspect="1" noChangeArrowheads="1"/>
          </p:cNvSpPr>
          <p:nvPr/>
        </p:nvSpPr>
        <p:spPr bwMode="auto">
          <a:xfrm>
            <a:off x="565150" y="188913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15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0642" y="2274838"/>
            <a:ext cx="919211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zh-CN" altLang="zh-CN" b="1" kern="1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spcAft>
                <a:spcPts val="0"/>
              </a:spcAft>
            </a:pP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</a:t>
            </a:r>
            <a:r>
              <a:rPr lang="zh-CN" altLang="zh-CN" sz="2400" kern="1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非</a:t>
            </a:r>
            <a:r>
              <a:rPr lang="zh-CN" altLang="zh-CN" sz="2400" kern="1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必要完成项，如完成，请在实验报告中另行标注实现方法并画出完整的有穷自动机，酌情加分但不超出实验部分的总分</a:t>
            </a:r>
            <a:r>
              <a:rPr lang="zh-CN" altLang="zh-CN" sz="2400" kern="1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en-US" altLang="zh-CN" sz="2400" kern="100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spcAft>
                <a:spcPts val="0"/>
              </a:spcAft>
            </a:pPr>
            <a:endParaRPr lang="zh-CN" altLang="zh-CN" sz="2400" kern="1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spcAft>
                <a:spcPts val="0"/>
              </a:spcAft>
            </a:pPr>
            <a:endParaRPr lang="zh-CN" altLang="zh-CN" b="1" kern="1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实现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词法分析程序</a:t>
            </a: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的拓展功能</a:t>
            </a:r>
            <a:r>
              <a:rPr lang="zh-CN" altLang="en-US" sz="2000" kern="1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，比</a:t>
            </a: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如</a:t>
            </a:r>
            <a:r>
              <a:rPr lang="zh-CN" altLang="en-US" sz="2000" kern="1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en-US" altLang="zh-CN" sz="2000" kern="100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spcAft>
                <a:spcPts val="0"/>
              </a:spcAft>
            </a:pPr>
            <a:r>
              <a:rPr lang="en-US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</a:t>
            </a: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对</a:t>
            </a:r>
            <a:r>
              <a:rPr lang="zh-CN" altLang="zh-CN" sz="2000" kern="1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八进制</a:t>
            </a: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</a:t>
            </a:r>
            <a:r>
              <a:rPr lang="zh-CN" altLang="en-US" sz="2000" b="1" kern="1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、</a:t>
            </a:r>
            <a:r>
              <a:rPr lang="zh-CN" altLang="zh-CN" sz="2000" kern="1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十六进制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数（包括但不限于）等进行词法分析。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燕尾形 2"/>
          <p:cNvSpPr>
            <a:spLocks noChangeArrowheads="1"/>
          </p:cNvSpPr>
          <p:nvPr/>
        </p:nvSpPr>
        <p:spPr bwMode="auto">
          <a:xfrm>
            <a:off x="4205988" y="362744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9220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1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9222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实验</a:t>
            </a:r>
            <a:r>
              <a:rPr lang="zh-CN" altLang="en-US" sz="15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内容</a:t>
            </a:r>
          </a:p>
        </p:txBody>
      </p:sp>
      <p:sp>
        <p:nvSpPr>
          <p:cNvPr id="9223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1129030" y="955675"/>
            <a:ext cx="9719945" cy="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实验报告内容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AutoShape 4" descr="“kinect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-1588" y="865551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7" name="椭圆 14"/>
          <p:cNvSpPr>
            <a:spLocks noChangeAspect="1" noChangeArrowheads="1"/>
          </p:cNvSpPr>
          <p:nvPr/>
        </p:nvSpPr>
        <p:spPr bwMode="auto">
          <a:xfrm>
            <a:off x="565150" y="188913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6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16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975" y="1918186"/>
            <a:ext cx="10598331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0330" lvl="2" indent="-457200" eaLnBrk="1" latinLnBrk="0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写出实验中所用的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语言程序段的</a:t>
            </a:r>
            <a:r>
              <a:rPr lang="zh-CN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文法</a:t>
            </a:r>
            <a:r>
              <a:rPr lang="zh-CN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r>
              <a:rPr lang="zh-CN" altLang="en-US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zh-CN" sz="24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0330" lvl="2" indent="-457200" eaLnBrk="1" latinLnBrk="0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画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出完整的</a:t>
            </a:r>
            <a:r>
              <a:rPr lang="zh-CN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有穷自动机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（参考教材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P93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(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chapter3.ppt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55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页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0330" lvl="2" indent="-457200" eaLnBrk="1" latinLnBrk="0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画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出实验中用到的单词的</a:t>
            </a:r>
            <a:r>
              <a:rPr lang="zh-CN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词类编码表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（参考教材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P66(chapter3.ppt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页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0330" lvl="2" indent="-457200" eaLnBrk="1" latinLnBrk="0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并描述</a:t>
            </a:r>
            <a:r>
              <a:rPr lang="zh-CN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符号表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的逻辑结构及存贮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0330" lvl="2" indent="-457200" eaLnBrk="1" latinLnBrk="0" hangingPunct="1">
              <a:lnSpc>
                <a:spcPct val="125000"/>
              </a:lnSpc>
              <a:buFont typeface="+mj-lt"/>
              <a:buAutoNum type="arabicPeriod"/>
            </a:pP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词法分析程序中主要模块的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indent="0" eaLnBrk="1" latinLnBrk="0" hangingPunct="1">
              <a:lnSpc>
                <a:spcPct val="125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a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类函数的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indent="0" eaLnBrk="1" latinLnBrk="0" hangingPunct="1">
              <a:lnSpc>
                <a:spcPct val="125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b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识别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标识符的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indent="0" eaLnBrk="1" latinLnBrk="0" hangingPunct="1">
              <a:lnSpc>
                <a:spcPct val="125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c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查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填符号表的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 indent="0" eaLnBrk="1" latinLnBrk="0" hangingPunct="1">
              <a:lnSpc>
                <a:spcPct val="125000"/>
              </a:lnSpc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6. 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词法分析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后的生成的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TOKEN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</a:t>
            </a:r>
            <a:r>
              <a:rPr lang="zh-CN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符号表</a:t>
            </a:r>
            <a:r>
              <a:rPr lang="zh-CN" altLang="en-US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</a:t>
            </a:r>
            <a:r>
              <a:rPr lang="en-US" altLang="zh-CN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</a:p>
          <a:p>
            <a:pPr lvl="2" indent="0" eaLnBrk="1" latinLnBrk="0" hangingPunct="1">
              <a:lnSpc>
                <a:spcPct val="125000"/>
              </a:lnSpc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7. 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中遇到的问题及解决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方案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燕尾形 2"/>
          <p:cNvSpPr>
            <a:spLocks noChangeArrowheads="1"/>
          </p:cNvSpPr>
          <p:nvPr/>
        </p:nvSpPr>
        <p:spPr bwMode="auto">
          <a:xfrm>
            <a:off x="9448801" y="395288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9220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1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9222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实验内容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9223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</a:p>
        </p:txBody>
      </p:sp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0" y="993775"/>
            <a:ext cx="11577637" cy="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AutoShape 4" descr="“kinect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5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7" name="椭圆 14"/>
          <p:cNvSpPr>
            <a:spLocks noChangeAspect="1" noChangeArrowheads="1"/>
          </p:cNvSpPr>
          <p:nvPr/>
        </p:nvSpPr>
        <p:spPr bwMode="auto">
          <a:xfrm>
            <a:off x="565150" y="188913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6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zh-CN" altLang="en-US" dirty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17</a:t>
            </a:r>
            <a:r>
              <a:rPr lang="zh-CN" altLang="en-US" dirty="0" smtClean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22340" y="3114586"/>
            <a:ext cx="773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charset="0"/>
              <a:buChar char="Ø"/>
            </a:pP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思考词法分析程序能否能够使用空格来区分单词？</a:t>
            </a: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eaLnBrk="1" hangingPunct="1">
              <a:buFont typeface="Wingdings" panose="05000000000000000000" charset="0"/>
              <a:buChar char="Ø"/>
            </a:pP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eaLnBrk="1" hangingPunct="1">
              <a:buFont typeface="Wingdings" panose="05000000000000000000" charset="0"/>
              <a:buChar char="Ø"/>
            </a:pPr>
            <a:r>
              <a:rPr lang="zh-CN" altLang="en-US" sz="2400" kern="100" dirty="0">
                <a:latin typeface="黑体" panose="02010609060101010101" pitchFamily="49" charset="-122"/>
                <a:ea typeface="黑体" panose="02010609060101010101" pitchFamily="49" charset="-122"/>
              </a:rPr>
              <a:t>思考词法分析程序作为一个独立子程序具有哪些优点？</a:t>
            </a:r>
            <a:endParaRPr lang="en-US" altLang="zh-CN" sz="24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4200429" y="-82631"/>
            <a:ext cx="4429317" cy="105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实验安排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AutoShape 4" descr="“kinect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itchFamily="2" charset="-122"/>
            </a:endParaRPr>
          </a:p>
        </p:txBody>
      </p:sp>
      <p:sp>
        <p:nvSpPr>
          <p:cNvPr id="16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itchFamily="2" charset="-122"/>
            </a:endParaRPr>
          </a:p>
        </p:txBody>
      </p:sp>
      <p:sp>
        <p:nvSpPr>
          <p:cNvPr id="17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itchFamily="2" charset="-122"/>
            </a:endParaRPr>
          </a:p>
        </p:txBody>
      </p:sp>
      <p:sp>
        <p:nvSpPr>
          <p:cNvPr id="18" name="椭圆 14"/>
          <p:cNvSpPr>
            <a:spLocks noChangeAspect="1" noChangeArrowheads="1"/>
          </p:cNvSpPr>
          <p:nvPr/>
        </p:nvSpPr>
        <p:spPr bwMode="auto">
          <a:xfrm>
            <a:off x="565150" y="188913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6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zh-CN" altLang="en-US" dirty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itchFamily="34" charset="-122"/>
                <a:sym typeface="Arial Unicode MS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itchFamily="34" charset="-122"/>
                <a:sym typeface="Arial Unicode MS" pitchFamily="34" charset="-122"/>
              </a:rPr>
              <a:t>1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639152"/>
              </p:ext>
            </p:extLst>
          </p:nvPr>
        </p:nvGraphicFramePr>
        <p:xfrm>
          <a:off x="846931" y="1915903"/>
          <a:ext cx="10325874" cy="37134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98994"/>
                <a:gridCol w="1875220"/>
                <a:gridCol w="983848"/>
                <a:gridCol w="2199190"/>
                <a:gridCol w="4268622"/>
              </a:tblGrid>
              <a:tr h="6191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实验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上课时间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学时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提交</a:t>
                      </a:r>
                      <a:endParaRPr lang="zh-CN" altLang="zh-CN" sz="1800" b="0" dirty="0" smtClean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实验题目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</a:tr>
              <a:tr h="6191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实验一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第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5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周一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9-10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节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学时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800" b="0" dirty="0" smtClean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词法分析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</a:tr>
              <a:tr h="64545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实验二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第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6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周六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9-12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节</a:t>
                      </a:r>
                      <a:endParaRPr lang="zh-CN" altLang="en-US" sz="1800" b="0" kern="1200" dirty="0" smtClean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8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学时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提交实验一代码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363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200" dirty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自底向上的语法分析（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LR(1)</a:t>
                      </a:r>
                      <a:r>
                        <a:rPr 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）</a:t>
                      </a:r>
                      <a:endParaRPr lang="zh-CN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616330">
                <a:tc vMerge="1">
                  <a:txBody>
                    <a:bodyPr/>
                    <a:lstStyle/>
                    <a:p>
                      <a:pPr algn="ctr"/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第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7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周六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1-4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节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kern="1200" dirty="0" smtClean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kern="1200" dirty="0" smtClean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363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zh-CN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16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实验三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第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10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周一</a:t>
                      </a:r>
                      <a:r>
                        <a:rPr lang="en-US" altLang="zh-CN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9-12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节</a:t>
                      </a:r>
                      <a:endParaRPr lang="zh-CN" altLang="en-US" sz="1800" b="0" kern="1200" dirty="0" smtClean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4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学时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提交实验二代码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200" dirty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典型语句的语义分析及中间代码生成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7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实验四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第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11</a:t>
                      </a:r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周四</a:t>
                      </a:r>
                      <a:r>
                        <a:rPr lang="en-US" altLang="zh-CN" sz="180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9-10</a:t>
                      </a:r>
                      <a:r>
                        <a:rPr lang="zh-CN" altLang="en-US" sz="180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节</a:t>
                      </a:r>
                      <a:endParaRPr lang="zh-CN" altLang="en-US" sz="1800" b="0" kern="1200" dirty="0" smtClean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学时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提交实验三代码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目标代码生成</a:t>
                      </a:r>
                      <a:endParaRPr lang="zh-CN" sz="18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8338" y="1351453"/>
            <a:ext cx="10650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✔</a:t>
            </a:r>
            <a:r>
              <a:rPr lang="en-US" altLang="zh-CN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学时，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共计</a:t>
            </a:r>
            <a:r>
              <a:rPr lang="en-US" altLang="zh-CN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实验课，完成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8338" y="5751758"/>
            <a:ext cx="9834623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✔实验四代码和实验报告提交截止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日为：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周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周五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00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</a:t>
            </a:r>
            <a:endParaRPr lang="en-US" altLang="zh-CN" sz="20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备注：本学期编译原理四次实验，只需完成所有实验任务后提交一份完整实验报告。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628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33241" y="839945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7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椭圆 14"/>
          <p:cNvSpPr>
            <a:spLocks noChangeAspect="1" noChangeArrowheads="1"/>
          </p:cNvSpPr>
          <p:nvPr/>
        </p:nvSpPr>
        <p:spPr bwMode="auto">
          <a:xfrm>
            <a:off x="523874" y="169255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</a:p>
        </p:txBody>
      </p:sp>
      <p:sp>
        <p:nvSpPr>
          <p:cNvPr id="33" name="TextBox 8"/>
          <p:cNvSpPr>
            <a:spLocks noChangeArrowheads="1"/>
          </p:cNvSpPr>
          <p:nvPr/>
        </p:nvSpPr>
        <p:spPr bwMode="auto">
          <a:xfrm>
            <a:off x="714375" y="143488"/>
            <a:ext cx="10026015" cy="6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词法分析器输入输出举例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94" y="5140680"/>
            <a:ext cx="2678769" cy="16204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67" y="1079049"/>
            <a:ext cx="3838867" cy="2003804"/>
          </a:xfrm>
          <a:prstGeom prst="rect">
            <a:avLst/>
          </a:prstGeom>
        </p:spPr>
      </p:pic>
      <p:sp>
        <p:nvSpPr>
          <p:cNvPr id="37" name="右箭头 36"/>
          <p:cNvSpPr/>
          <p:nvPr/>
        </p:nvSpPr>
        <p:spPr bwMode="auto">
          <a:xfrm>
            <a:off x="3898232" y="6256421"/>
            <a:ext cx="3435075" cy="14437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17441" y="588708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输入高级语言代码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707069" y="6391838"/>
            <a:ext cx="225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词法分析器输出单词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453" y="1864877"/>
            <a:ext cx="1360701" cy="46895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755" y="1089102"/>
            <a:ext cx="3461036" cy="46927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3574" y="1861495"/>
            <a:ext cx="1814247" cy="105509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 bwMode="auto">
          <a:xfrm>
            <a:off x="8062938" y="1442723"/>
            <a:ext cx="1414768" cy="4187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Token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串：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9602323" y="1452776"/>
            <a:ext cx="1414768" cy="4187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符号表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34" name="矩形 33"/>
          <p:cNvSpPr/>
          <p:nvPr/>
        </p:nvSpPr>
        <p:spPr bwMode="auto">
          <a:xfrm>
            <a:off x="7977529" y="1008862"/>
            <a:ext cx="3720313" cy="4187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词法分析器输出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Token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串和符号表</a:t>
            </a:r>
          </a:p>
        </p:txBody>
      </p:sp>
    </p:spTree>
    <p:extLst>
      <p:ext uri="{BB962C8B-B14F-4D97-AF65-F5344CB8AC3E}">
        <p14:creationId xmlns:p14="http://schemas.microsoft.com/office/powerpoint/2010/main" val="41601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矩形 13"/>
          <p:cNvSpPr>
            <a:spLocks noChangeArrowheads="1"/>
          </p:cNvSpPr>
          <p:nvPr/>
        </p:nvSpPr>
        <p:spPr bwMode="auto">
          <a:xfrm>
            <a:off x="0" y="6669088"/>
            <a:ext cx="12188825" cy="188912"/>
          </a:xfrm>
          <a:prstGeom prst="rect">
            <a:avLst/>
          </a:prstGeom>
          <a:gradFill rotWithShape="1">
            <a:gsLst>
              <a:gs pos="0">
                <a:srgbClr val="333134"/>
              </a:gs>
              <a:gs pos="73999">
                <a:srgbClr val="39373A"/>
              </a:gs>
              <a:gs pos="82999">
                <a:srgbClr val="373538"/>
              </a:gs>
              <a:gs pos="100000">
                <a:srgbClr val="36343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1203" name="矩形 14"/>
          <p:cNvSpPr>
            <a:spLocks noChangeArrowheads="1"/>
          </p:cNvSpPr>
          <p:nvPr/>
        </p:nvSpPr>
        <p:spPr bwMode="auto">
          <a:xfrm>
            <a:off x="0" y="0"/>
            <a:ext cx="12188825" cy="3644900"/>
          </a:xfrm>
          <a:prstGeom prst="rect">
            <a:avLst/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66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51204" name="标题 1"/>
          <p:cNvSpPr>
            <a:spLocks noChangeArrowheads="1"/>
          </p:cNvSpPr>
          <p:nvPr/>
        </p:nvSpPr>
        <p:spPr bwMode="auto">
          <a:xfrm>
            <a:off x="2627630" y="1822450"/>
            <a:ext cx="7558088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r>
              <a:rPr lang="zh-CN" altLang="en-US" sz="7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兰亭特黑简体" charset="-122"/>
              </a:rPr>
              <a:t>  同学们，</a:t>
            </a:r>
            <a:endParaRPr lang="en-US" altLang="zh-CN" sz="72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方正兰亭特黑简体" charset="-122"/>
            </a:endParaRPr>
          </a:p>
          <a:p>
            <a:pPr algn="ctr"/>
            <a:r>
              <a:rPr lang="zh-CN" altLang="en-US" sz="7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兰亭特黑简体" charset="-122"/>
              </a:rPr>
              <a:t>独立开始实验</a:t>
            </a:r>
            <a:endParaRPr lang="zh-CN" altLang="zh-CN" sz="7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方正兰亭特黑简体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4200429" y="-82631"/>
            <a:ext cx="4429317" cy="105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实验安排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AutoShape 4" descr="“kinect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itchFamily="2" charset="-122"/>
            </a:endParaRPr>
          </a:p>
        </p:txBody>
      </p:sp>
      <p:sp>
        <p:nvSpPr>
          <p:cNvPr id="16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itchFamily="2" charset="-122"/>
            </a:endParaRPr>
          </a:p>
        </p:txBody>
      </p:sp>
      <p:sp>
        <p:nvSpPr>
          <p:cNvPr id="17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itchFamily="2" charset="-122"/>
            </a:endParaRPr>
          </a:p>
        </p:txBody>
      </p:sp>
      <p:sp>
        <p:nvSpPr>
          <p:cNvPr id="18" name="椭圆 14"/>
          <p:cNvSpPr>
            <a:spLocks noChangeAspect="1" noChangeArrowheads="1"/>
          </p:cNvSpPr>
          <p:nvPr/>
        </p:nvSpPr>
        <p:spPr bwMode="auto">
          <a:xfrm>
            <a:off x="565150" y="188913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6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zh-CN" altLang="en-US" dirty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itchFamily="34" charset="-122"/>
                <a:sym typeface="Arial Unicode MS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itchFamily="34" charset="-122"/>
                <a:sym typeface="Arial Unicode MS" pitchFamily="34" charset="-122"/>
              </a:rPr>
              <a:t>2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742034"/>
              </p:ext>
            </p:extLst>
          </p:nvPr>
        </p:nvGraphicFramePr>
        <p:xfrm>
          <a:off x="12281674" y="6857999"/>
          <a:ext cx="1252716" cy="1772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Acrobat Document" r:id="rId4" imgW="5666991" imgH="8019704" progId="AcroExch.Document.7">
                  <p:embed/>
                </p:oleObj>
              </mc:Choice>
              <mc:Fallback>
                <p:oleObj name="Acrobat Document" r:id="rId4" imgW="5666991" imgH="801970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81674" y="6857999"/>
                        <a:ext cx="1252716" cy="1772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12062"/>
              </p:ext>
            </p:extLst>
          </p:nvPr>
        </p:nvGraphicFramePr>
        <p:xfrm>
          <a:off x="1580969" y="4016918"/>
          <a:ext cx="8525103" cy="259618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98994"/>
                <a:gridCol w="5138509"/>
                <a:gridCol w="2387600"/>
              </a:tblGrid>
              <a:tr h="6393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实验一</a:t>
                      </a:r>
                      <a:endParaRPr lang="zh-CN" altLang="en-US" sz="20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词法分析</a:t>
                      </a:r>
                      <a:endParaRPr lang="zh-CN" altLang="en-US" sz="20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12.5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分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百分制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)</a:t>
                      </a:r>
                      <a:endParaRPr lang="zh-CN" altLang="en-US" sz="20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</a:tr>
              <a:tr h="6522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实验二</a:t>
                      </a:r>
                      <a:endParaRPr lang="zh-CN" altLang="en-US" sz="20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自底向上的语法分析（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LR(1)</a:t>
                      </a:r>
                      <a:r>
                        <a:rPr lang="zh-CN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）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50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分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百分制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)</a:t>
                      </a:r>
                      <a:endParaRPr lang="zh-CN" altLang="en-US" sz="2000" b="0" kern="1200" dirty="0" smtClean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6522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实验三</a:t>
                      </a:r>
                      <a:endParaRPr lang="zh-CN" altLang="en-US" sz="20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典型语句的语义分析及中间代码生成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25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分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百分制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)</a:t>
                      </a:r>
                      <a:endParaRPr lang="zh-CN" altLang="en-US" sz="2000" b="0" kern="1200" dirty="0" smtClean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522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实验四</a:t>
                      </a:r>
                      <a:endParaRPr lang="zh-CN" altLang="en-US" sz="20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代码生成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12.5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分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</a:t>
                      </a:r>
                      <a:r>
                        <a:rPr lang="zh-CN" altLang="en-US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百分制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)</a:t>
                      </a:r>
                      <a:endParaRPr lang="zh-CN" altLang="en-US" sz="2000" b="0" kern="1200" dirty="0" smtClean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201737" y="1429490"/>
            <a:ext cx="8042931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提交内容：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1.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电子版实验报告 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2.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电子版代码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电子版内容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：实验报告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工程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文件（含源代码），输入输出文件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压缩文件命名：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学号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姓名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1.rar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报告命名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学号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姓名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编译原理实验报告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dirty="0" err="1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rar</a:t>
            </a:r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实验总分数：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。实验报告占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，代码占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60%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133" y="1123950"/>
            <a:ext cx="2561905" cy="21809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971" y="1416081"/>
            <a:ext cx="2161905" cy="24761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0340" y="1347625"/>
            <a:ext cx="2457143" cy="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3725" y="1209001"/>
            <a:ext cx="4489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实验提交网址：</a:t>
            </a:r>
            <a:r>
              <a:rPr lang="en-US" altLang="zh-CN" dirty="0">
                <a:hlinkClick r:id="rId3"/>
              </a:rPr>
              <a:t>http://grader.tery.top:8001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" name="淘宝网chenying0907出品 4"/>
          <p:cNvSpPr txBox="1"/>
          <p:nvPr/>
        </p:nvSpPr>
        <p:spPr>
          <a:xfrm>
            <a:off x="1294990" y="279047"/>
            <a:ext cx="5200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4472C4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实验</a:t>
            </a:r>
            <a:r>
              <a:rPr lang="zh-CN" altLang="en-US" sz="2800" b="1" dirty="0" smtClean="0">
                <a:solidFill>
                  <a:srgbClr val="4472C4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提交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965" y="1917771"/>
            <a:ext cx="3930251" cy="25764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218" y="1804016"/>
            <a:ext cx="3301652" cy="26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22640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0" y="16312"/>
            <a:ext cx="12191999" cy="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编译程序的总体结构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AutoShape 4" descr="“kinect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6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7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8" name="椭圆 14"/>
          <p:cNvSpPr>
            <a:spLocks noChangeAspect="1" noChangeArrowheads="1"/>
          </p:cNvSpPr>
          <p:nvPr/>
        </p:nvSpPr>
        <p:spPr bwMode="auto">
          <a:xfrm>
            <a:off x="565150" y="188913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6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zh-CN" altLang="en-US" dirty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3</a:t>
            </a:r>
            <a:r>
              <a:rPr lang="zh-CN" altLang="en-US" dirty="0" smtClean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366798" y="5773821"/>
            <a:ext cx="28956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92075" tIns="46038" rIns="92075" bIns="46038"/>
          <a:lstStyle/>
          <a:p>
            <a:pPr marL="342900" indent="-342900" algn="ctr" eaLnBrk="0" hangingPunct="0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目标代码生成器</a:t>
            </a: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5747798" y="4707021"/>
            <a:ext cx="20574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92075" tIns="46038" rIns="92075" bIns="46038"/>
          <a:lstStyle/>
          <a:p>
            <a:pPr marL="342900" indent="-342900" algn="ctr" eaLnBrk="0" hangingPunct="0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代码优化器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4757198" y="3640221"/>
            <a:ext cx="44958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92075" tIns="46038" rIns="92075" bIns="46038"/>
          <a:lstStyle/>
          <a:p>
            <a:pPr marL="342900" indent="-342900" algn="ctr" eaLnBrk="0" hangingPunct="0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语义分析与中间代码生成器</a:t>
            </a: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5747798" y="2497221"/>
            <a:ext cx="20574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lIns="92075" tIns="46038" rIns="92075" bIns="46038"/>
          <a:lstStyle/>
          <a:p>
            <a:pPr marL="342900" indent="-342900" algn="ctr" eaLnBrk="0" hangingPunct="0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kumimoji="1" lang="zh-CN" alt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语法分析器</a:t>
            </a:r>
          </a:p>
        </p:txBody>
      </p:sp>
      <p:grpSp>
        <p:nvGrpSpPr>
          <p:cNvPr id="23" name="Group 7"/>
          <p:cNvGrpSpPr/>
          <p:nvPr/>
        </p:nvGrpSpPr>
        <p:grpSpPr bwMode="auto">
          <a:xfrm>
            <a:off x="3326861" y="1735221"/>
            <a:ext cx="2420938" cy="4572000"/>
            <a:chOff x="587" y="1104"/>
            <a:chExt cx="1525" cy="2880"/>
          </a:xfrm>
          <a:solidFill>
            <a:srgbClr val="99CCFF"/>
          </a:solidFill>
        </p:grpSpPr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587" y="1104"/>
              <a:ext cx="373" cy="28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  <a:effectLst/>
          </p:spPr>
          <p:txBody>
            <a:bodyPr vert="eaVert" lIns="92075" tIns="46038" rIns="92075" bIns="46038">
              <a:spAutoFit/>
            </a:bodyPr>
            <a:lstStyle/>
            <a:p>
              <a:pPr algn="ctr" eaLnBrk="0" hangingPunct="0">
                <a:lnSpc>
                  <a:spcPct val="110000"/>
                </a:lnSpc>
                <a:spcBef>
                  <a:spcPct val="50000"/>
                </a:spcBef>
                <a:buClr>
                  <a:schemeClr val="folHlink"/>
                </a:buClr>
                <a:buSzPct val="75000"/>
                <a:buFont typeface="Monotype Sorts" pitchFamily="2" charset="2"/>
                <a:buNone/>
                <a:defRPr/>
              </a:pPr>
              <a:r>
                <a:rPr kumimoji="1" lang="zh-CN" altLang="en-US" sz="24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表    格    管    理</a:t>
              </a:r>
            </a:p>
          </p:txBody>
        </p: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960" y="1152"/>
              <a:ext cx="115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 wrap="none" lIns="92075" tIns="46038" rIns="92075" bIns="46038"/>
            <a:lstStyle/>
            <a:p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>
              <a:off x="960" y="1824"/>
              <a:ext cx="115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 wrap="none" lIns="92075" tIns="46038" rIns="92075" bIns="46038"/>
            <a:lstStyle/>
            <a:p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>
              <a:off x="960" y="2496"/>
              <a:ext cx="52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 wrap="none" lIns="92075" tIns="46038" rIns="92075" bIns="46038"/>
            <a:lstStyle/>
            <a:p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960" y="3168"/>
              <a:ext cx="115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 wrap="none" lIns="92075" tIns="46038" rIns="92075" bIns="46038"/>
            <a:lstStyle/>
            <a:p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1008" y="3840"/>
              <a:ext cx="816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/>
          </p:spPr>
          <p:txBody>
            <a:bodyPr wrap="none" lIns="92075" tIns="46038" rIns="92075" bIns="46038"/>
            <a:lstStyle/>
            <a:p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1" name="Group 14"/>
          <p:cNvGrpSpPr/>
          <p:nvPr/>
        </p:nvGrpSpPr>
        <p:grpSpPr bwMode="auto">
          <a:xfrm>
            <a:off x="7805198" y="1582821"/>
            <a:ext cx="2644775" cy="4724400"/>
            <a:chOff x="3408" y="1008"/>
            <a:chExt cx="1666" cy="2976"/>
          </a:xfrm>
        </p:grpSpPr>
        <p:grpSp>
          <p:nvGrpSpPr>
            <p:cNvPr id="32" name="Group 15"/>
            <p:cNvGrpSpPr/>
            <p:nvPr/>
          </p:nvGrpSpPr>
          <p:grpSpPr bwMode="auto">
            <a:xfrm>
              <a:off x="3408" y="1008"/>
              <a:ext cx="1666" cy="2976"/>
              <a:chOff x="3408" y="1008"/>
              <a:chExt cx="1666" cy="2976"/>
            </a:xfrm>
          </p:grpSpPr>
          <p:sp>
            <p:nvSpPr>
              <p:cNvPr id="34" name="Text Box 16"/>
              <p:cNvSpPr txBox="1">
                <a:spLocks noChangeArrowheads="1"/>
              </p:cNvSpPr>
              <p:nvPr/>
            </p:nvSpPr>
            <p:spPr bwMode="auto">
              <a:xfrm>
                <a:off x="4701" y="1008"/>
                <a:ext cx="373" cy="2976"/>
              </a:xfrm>
              <a:prstGeom prst="rect">
                <a:avLst/>
              </a:prstGeom>
              <a:solidFill>
                <a:schemeClr val="accent3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vert="eaVert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spcBef>
                    <a:spcPct val="50000"/>
                  </a:spcBef>
                  <a:buClr>
                    <a:schemeClr val="folHlink"/>
                  </a:buClr>
                  <a:buSzPct val="75000"/>
                  <a:buFont typeface="Monotype Sorts" pitchFamily="2" charset="2"/>
                  <a:buNone/>
                  <a:defRPr/>
                </a:pPr>
                <a:r>
                  <a:rPr kumimoji="1" lang="zh-CN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出    错    处    理</a:t>
                </a:r>
              </a:p>
            </p:txBody>
          </p:sp>
          <p:sp>
            <p:nvSpPr>
              <p:cNvPr id="35" name="Line 17"/>
              <p:cNvSpPr>
                <a:spLocks noChangeShapeType="1"/>
              </p:cNvSpPr>
              <p:nvPr/>
            </p:nvSpPr>
            <p:spPr bwMode="auto">
              <a:xfrm flipV="1">
                <a:off x="3408" y="1783"/>
                <a:ext cx="1200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/>
              <a:lstStyle/>
              <a:p>
                <a:endParaRPr lang="zh-CN" altLang="en-US" sz="24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Line 18"/>
              <p:cNvSpPr>
                <a:spLocks noChangeShapeType="1"/>
              </p:cNvSpPr>
              <p:nvPr/>
            </p:nvSpPr>
            <p:spPr bwMode="auto">
              <a:xfrm>
                <a:off x="3408" y="1104"/>
                <a:ext cx="1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/>
              <a:lstStyle/>
              <a:p>
                <a:endParaRPr lang="zh-CN" altLang="en-US" sz="24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Line 19"/>
              <p:cNvSpPr>
                <a:spLocks noChangeShapeType="1"/>
              </p:cNvSpPr>
              <p:nvPr/>
            </p:nvSpPr>
            <p:spPr bwMode="auto">
              <a:xfrm>
                <a:off x="3408" y="316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/>
              <a:lstStyle/>
              <a:p>
                <a:endParaRPr lang="zh-CN" altLang="en-US" sz="24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Line 20"/>
              <p:cNvSpPr>
                <a:spLocks noChangeShapeType="1"/>
              </p:cNvSpPr>
              <p:nvPr/>
            </p:nvSpPr>
            <p:spPr bwMode="auto">
              <a:xfrm>
                <a:off x="4320" y="2544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/>
              <a:lstStyle/>
              <a:p>
                <a:endParaRPr lang="zh-CN" altLang="en-US" sz="24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33" name="Line 21"/>
            <p:cNvSpPr>
              <a:spLocks noChangeShapeType="1"/>
            </p:cNvSpPr>
            <p:nvPr/>
          </p:nvSpPr>
          <p:spPr bwMode="auto">
            <a:xfrm>
              <a:off x="3744" y="388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/>
            <a:lstStyle/>
            <a:p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9" name="Group 22"/>
          <p:cNvGrpSpPr/>
          <p:nvPr/>
        </p:nvGrpSpPr>
        <p:grpSpPr bwMode="auto">
          <a:xfrm>
            <a:off x="6585998" y="4326021"/>
            <a:ext cx="1524000" cy="381000"/>
            <a:chOff x="2640" y="2736"/>
            <a:chExt cx="960" cy="240"/>
          </a:xfrm>
        </p:grpSpPr>
        <p:sp>
          <p:nvSpPr>
            <p:cNvPr id="40" name="Rectangle 23"/>
            <p:cNvSpPr>
              <a:spLocks noChangeArrowheads="1"/>
            </p:cNvSpPr>
            <p:nvPr/>
          </p:nvSpPr>
          <p:spPr bwMode="auto">
            <a:xfrm>
              <a:off x="2832" y="2736"/>
              <a:ext cx="768" cy="19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92075" tIns="46038" rIns="92075" bIns="46038"/>
            <a:lstStyle/>
            <a:p>
              <a:pPr marL="342900" indent="-3429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kumimoji="1" lang="zh-CN" altLang="en-US" sz="16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中间代码</a:t>
              </a:r>
            </a:p>
          </p:txBody>
        </p:sp>
        <p:sp>
          <p:nvSpPr>
            <p:cNvPr id="41" name="AutoShape 24"/>
            <p:cNvSpPr>
              <a:spLocks noChangeArrowheads="1"/>
            </p:cNvSpPr>
            <p:nvPr/>
          </p:nvSpPr>
          <p:spPr bwMode="auto">
            <a:xfrm>
              <a:off x="2640" y="2736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2" name="Group 25"/>
          <p:cNvGrpSpPr/>
          <p:nvPr/>
        </p:nvGrpSpPr>
        <p:grpSpPr bwMode="auto">
          <a:xfrm>
            <a:off x="6585998" y="5392821"/>
            <a:ext cx="1524000" cy="381000"/>
            <a:chOff x="2640" y="3408"/>
            <a:chExt cx="960" cy="240"/>
          </a:xfrm>
        </p:grpSpPr>
        <p:sp>
          <p:nvSpPr>
            <p:cNvPr id="43" name="AutoShape 26"/>
            <p:cNvSpPr>
              <a:spLocks noChangeArrowheads="1"/>
            </p:cNvSpPr>
            <p:nvPr/>
          </p:nvSpPr>
          <p:spPr bwMode="auto">
            <a:xfrm>
              <a:off x="2640" y="3408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4" name="Rectangle 27"/>
            <p:cNvSpPr>
              <a:spLocks noChangeArrowheads="1"/>
            </p:cNvSpPr>
            <p:nvPr/>
          </p:nvSpPr>
          <p:spPr bwMode="auto">
            <a:xfrm>
              <a:off x="2832" y="3408"/>
              <a:ext cx="768" cy="19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92075" tIns="46038" rIns="92075" bIns="46038"/>
            <a:lstStyle/>
            <a:p>
              <a:pPr marL="342900" indent="-3429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kumimoji="1" lang="zh-CN" altLang="en-US" sz="16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中间代码</a:t>
              </a:r>
            </a:p>
          </p:txBody>
        </p:sp>
      </p:grpSp>
      <p:grpSp>
        <p:nvGrpSpPr>
          <p:cNvPr id="45" name="Group 28"/>
          <p:cNvGrpSpPr/>
          <p:nvPr/>
        </p:nvGrpSpPr>
        <p:grpSpPr bwMode="auto">
          <a:xfrm>
            <a:off x="6585998" y="6422206"/>
            <a:ext cx="1447800" cy="390525"/>
            <a:chOff x="2640" y="4066"/>
            <a:chExt cx="912" cy="246"/>
          </a:xfrm>
        </p:grpSpPr>
        <p:sp>
          <p:nvSpPr>
            <p:cNvPr id="46" name="AutoShape 29"/>
            <p:cNvSpPr>
              <a:spLocks noChangeArrowheads="1"/>
            </p:cNvSpPr>
            <p:nvPr/>
          </p:nvSpPr>
          <p:spPr bwMode="auto">
            <a:xfrm>
              <a:off x="2640" y="4072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7" name="Rectangle 30"/>
            <p:cNvSpPr>
              <a:spLocks noChangeArrowheads="1"/>
            </p:cNvSpPr>
            <p:nvPr/>
          </p:nvSpPr>
          <p:spPr bwMode="auto">
            <a:xfrm>
              <a:off x="2784" y="4066"/>
              <a:ext cx="768" cy="19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92075" tIns="46038" rIns="92075" bIns="46038"/>
            <a:lstStyle/>
            <a:p>
              <a:pPr marL="342900" indent="-3429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kumimoji="1" lang="zh-CN" altLang="en-US" sz="16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目标代码</a:t>
              </a:r>
            </a:p>
          </p:txBody>
        </p:sp>
      </p:grpSp>
      <p:grpSp>
        <p:nvGrpSpPr>
          <p:cNvPr id="48" name="Group 31"/>
          <p:cNvGrpSpPr/>
          <p:nvPr/>
        </p:nvGrpSpPr>
        <p:grpSpPr bwMode="auto">
          <a:xfrm>
            <a:off x="6585998" y="3183021"/>
            <a:ext cx="1600200" cy="381000"/>
            <a:chOff x="2640" y="2016"/>
            <a:chExt cx="1008" cy="240"/>
          </a:xfrm>
        </p:grpSpPr>
        <p:sp>
          <p:nvSpPr>
            <p:cNvPr id="49" name="AutoShape 32"/>
            <p:cNvSpPr>
              <a:spLocks noChangeArrowheads="1"/>
            </p:cNvSpPr>
            <p:nvPr/>
          </p:nvSpPr>
          <p:spPr bwMode="auto">
            <a:xfrm>
              <a:off x="2640" y="2016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Rectangle 33"/>
            <p:cNvSpPr>
              <a:spLocks noChangeArrowheads="1"/>
            </p:cNvSpPr>
            <p:nvPr/>
          </p:nvSpPr>
          <p:spPr bwMode="auto">
            <a:xfrm>
              <a:off x="2880" y="2016"/>
              <a:ext cx="768" cy="19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92075" tIns="46038" rIns="92075" bIns="46038"/>
            <a:lstStyle/>
            <a:p>
              <a:pPr marL="342900" indent="-3429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kumimoji="1" lang="zh-CN" altLang="en-US" sz="16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语法单位</a:t>
              </a:r>
            </a:p>
          </p:txBody>
        </p:sp>
      </p:grpSp>
      <p:grpSp>
        <p:nvGrpSpPr>
          <p:cNvPr id="51" name="Group 34"/>
          <p:cNvGrpSpPr/>
          <p:nvPr/>
        </p:nvGrpSpPr>
        <p:grpSpPr bwMode="auto">
          <a:xfrm>
            <a:off x="6585998" y="2116221"/>
            <a:ext cx="1600200" cy="381000"/>
            <a:chOff x="2640" y="1344"/>
            <a:chExt cx="1008" cy="240"/>
          </a:xfrm>
        </p:grpSpPr>
        <p:sp>
          <p:nvSpPr>
            <p:cNvPr id="52" name="AutoShape 35"/>
            <p:cNvSpPr>
              <a:spLocks noChangeArrowheads="1"/>
            </p:cNvSpPr>
            <p:nvPr/>
          </p:nvSpPr>
          <p:spPr bwMode="auto">
            <a:xfrm>
              <a:off x="2640" y="1344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3" name="Rectangle 36"/>
            <p:cNvSpPr>
              <a:spLocks noChangeArrowheads="1"/>
            </p:cNvSpPr>
            <p:nvPr/>
          </p:nvSpPr>
          <p:spPr bwMode="auto">
            <a:xfrm>
              <a:off x="2880" y="1344"/>
              <a:ext cx="768" cy="19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lIns="92075" tIns="46038" rIns="92075" bIns="46038"/>
            <a:lstStyle/>
            <a:p>
              <a:pPr marL="342900" indent="-3429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kumimoji="1" lang="zh-CN" altLang="en-US" sz="1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单词符号</a:t>
              </a:r>
            </a:p>
          </p:txBody>
        </p:sp>
      </p:grpSp>
      <p:grpSp>
        <p:nvGrpSpPr>
          <p:cNvPr id="54" name="Group 37"/>
          <p:cNvGrpSpPr/>
          <p:nvPr/>
        </p:nvGrpSpPr>
        <p:grpSpPr bwMode="auto">
          <a:xfrm>
            <a:off x="5747798" y="1049421"/>
            <a:ext cx="2362200" cy="990600"/>
            <a:chOff x="2112" y="672"/>
            <a:chExt cx="1488" cy="624"/>
          </a:xfrm>
        </p:grpSpPr>
        <p:sp>
          <p:nvSpPr>
            <p:cNvPr id="55" name="Rectangle 38"/>
            <p:cNvSpPr>
              <a:spLocks noChangeArrowheads="1"/>
            </p:cNvSpPr>
            <p:nvPr/>
          </p:nvSpPr>
          <p:spPr bwMode="auto">
            <a:xfrm>
              <a:off x="2112" y="912"/>
              <a:ext cx="1296" cy="38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lIns="92075" tIns="46038" rIns="92075" bIns="46038"/>
            <a:lstStyle/>
            <a:p>
              <a:pPr marL="342900" indent="-342900" algn="ctr" eaLnBrk="0" hangingPunct="0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kumimoji="1" lang="zh-CN" altLang="en-US" sz="24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词法分析器</a:t>
              </a:r>
            </a:p>
          </p:txBody>
        </p:sp>
        <p:grpSp>
          <p:nvGrpSpPr>
            <p:cNvPr id="56" name="Group 39"/>
            <p:cNvGrpSpPr/>
            <p:nvPr/>
          </p:nvGrpSpPr>
          <p:grpSpPr bwMode="auto">
            <a:xfrm>
              <a:off x="2640" y="672"/>
              <a:ext cx="960" cy="240"/>
              <a:chOff x="2640" y="672"/>
              <a:chExt cx="960" cy="240"/>
            </a:xfrm>
          </p:grpSpPr>
          <p:sp>
            <p:nvSpPr>
              <p:cNvPr id="57" name="AutoShape 40"/>
              <p:cNvSpPr>
                <a:spLocks noChangeArrowheads="1"/>
              </p:cNvSpPr>
              <p:nvPr/>
            </p:nvSpPr>
            <p:spPr bwMode="auto">
              <a:xfrm>
                <a:off x="2640" y="672"/>
                <a:ext cx="192" cy="240"/>
              </a:xfrm>
              <a:prstGeom prst="downArrow">
                <a:avLst>
                  <a:gd name="adj1" fmla="val 50000"/>
                  <a:gd name="adj2" fmla="val 31250"/>
                </a:avLst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2075" tIns="46038" rIns="92075" bIns="46038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>
                <a:off x="2832" y="672"/>
                <a:ext cx="768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lIns="92075" tIns="46038" rIns="92075" bIns="46038"/>
              <a:lstStyle/>
              <a:p>
                <a:pPr marL="342900" indent="-34290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None/>
                  <a:defRPr/>
                </a:pPr>
                <a:r>
                  <a:rPr kumimoji="1" lang="zh-CN" altLang="en-US" sz="16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源程序</a:t>
                </a:r>
              </a:p>
            </p:txBody>
          </p:sp>
        </p:grpSp>
      </p:grpSp>
      <p:sp>
        <p:nvSpPr>
          <p:cNvPr id="6" name="矩形 5"/>
          <p:cNvSpPr/>
          <p:nvPr/>
        </p:nvSpPr>
        <p:spPr>
          <a:xfrm>
            <a:off x="1437147" y="147361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✔实验一：</a:t>
            </a:r>
            <a:endParaRPr lang="zh-CN" altLang="en-US" sz="24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37146" y="257739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✔实验二：</a:t>
            </a:r>
          </a:p>
        </p:txBody>
      </p:sp>
      <p:sp>
        <p:nvSpPr>
          <p:cNvPr id="60" name="矩形 59"/>
          <p:cNvSpPr/>
          <p:nvPr/>
        </p:nvSpPr>
        <p:spPr>
          <a:xfrm>
            <a:off x="1437146" y="362880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✔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实验三：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17243" y="575825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✔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实验四：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燕尾形 2"/>
          <p:cNvSpPr>
            <a:spLocks noChangeArrowheads="1"/>
          </p:cNvSpPr>
          <p:nvPr/>
        </p:nvSpPr>
        <p:spPr bwMode="auto">
          <a:xfrm>
            <a:off x="1239352" y="363538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9220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1" name="TextBox 6"/>
          <p:cNvSpPr>
            <a:spLocks noChangeArrowheads="1"/>
          </p:cNvSpPr>
          <p:nvPr/>
        </p:nvSpPr>
        <p:spPr bwMode="auto">
          <a:xfrm>
            <a:off x="1460643" y="470922"/>
            <a:ext cx="20339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  <a:endParaRPr lang="zh-CN" altLang="en-US" sz="1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9222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实验内容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9223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0" y="1062467"/>
            <a:ext cx="1219200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170" tIns="46990" rIns="90170" bIns="4699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实验目的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AutoShape 4" descr="“kinect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6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7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8" name="椭圆 14"/>
          <p:cNvSpPr>
            <a:spLocks noChangeAspect="1" noChangeArrowheads="1"/>
          </p:cNvSpPr>
          <p:nvPr/>
        </p:nvSpPr>
        <p:spPr bwMode="auto">
          <a:xfrm>
            <a:off x="565150" y="188913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6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zh-CN" altLang="en-US" dirty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4</a:t>
            </a:r>
            <a:r>
              <a:rPr lang="zh-CN" altLang="en-US" dirty="0" smtClean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8"/>
          <p:cNvSpPr>
            <a:spLocks noChangeArrowheads="1"/>
          </p:cNvSpPr>
          <p:nvPr/>
        </p:nvSpPr>
        <p:spPr bwMode="auto">
          <a:xfrm>
            <a:off x="4010660" y="5869822"/>
            <a:ext cx="3766820" cy="72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实验</a:t>
            </a:r>
            <a:r>
              <a:rPr lang="zh-CN" altLang="zh-CN" sz="32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学时数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zh-CN" sz="32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学时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8713" y="2017122"/>
            <a:ext cx="92862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加深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词法分析程序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的功能及实现方法的理解。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类C语言的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文法描述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有更深的认识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理解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穷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自动机、编码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符号表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在编译的整个过程中的应用。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并编程实现一个词法分析程序，对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类C语言源程序段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进行词法分析，加深对高级语言的认识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备注：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指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语言子集或者自定义的其他类似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语言语法的语言；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756"/>
    </mc:Choice>
    <mc:Fallback xmlns="">
      <p:transition advTm="18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FAFA"/>
            </a:gs>
            <a:gs pos="50000">
              <a:srgbClr val="FBFBFB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燕尾形 2"/>
          <p:cNvSpPr>
            <a:spLocks noChangeArrowheads="1"/>
          </p:cNvSpPr>
          <p:nvPr/>
        </p:nvSpPr>
        <p:spPr bwMode="auto">
          <a:xfrm>
            <a:off x="4205988" y="362744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9220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1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9222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实验</a:t>
            </a:r>
            <a:r>
              <a:rPr lang="zh-CN" altLang="en-US" sz="15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内容</a:t>
            </a:r>
          </a:p>
        </p:txBody>
      </p:sp>
      <p:sp>
        <p:nvSpPr>
          <p:cNvPr id="9223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0" y="1075182"/>
            <a:ext cx="12192000" cy="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9" rIns="91436" bIns="45719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实验内容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AutoShape 4" descr="“kinect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-1588" y="865551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7" name="椭圆 14"/>
          <p:cNvSpPr>
            <a:spLocks noChangeAspect="1" noChangeArrowheads="1"/>
          </p:cNvSpPr>
          <p:nvPr/>
        </p:nvSpPr>
        <p:spPr bwMode="auto">
          <a:xfrm>
            <a:off x="565150" y="188913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6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zh-CN" altLang="en-US" dirty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5</a:t>
            </a:r>
            <a:r>
              <a:rPr lang="zh-CN" altLang="en-US" dirty="0" smtClean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7234" y="2471635"/>
            <a:ext cx="882520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 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编写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一个词法分析程序，读取文件，对文件内自定义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的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类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C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语言程序段进行词法分析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0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输入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：以文件形式存放自定义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的类C语言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程序段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;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输出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：以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文件形式存放的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TOKEN串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和简单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符号表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；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要求：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输入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的C语言程序段包含常见的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关键字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标识符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常数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运算符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分界符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等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0" y="981710"/>
            <a:ext cx="12192000" cy="77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词法分析器设计分析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-1588" y="865551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9" name="燕尾形 2"/>
          <p:cNvSpPr>
            <a:spLocks noChangeArrowheads="1"/>
          </p:cNvSpPr>
          <p:nvPr/>
        </p:nvSpPr>
        <p:spPr bwMode="auto">
          <a:xfrm>
            <a:off x="6853078" y="362744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0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22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实验内容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23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椭圆 14"/>
          <p:cNvSpPr>
            <a:spLocks noChangeAspect="1" noChangeArrowheads="1"/>
          </p:cNvSpPr>
          <p:nvPr/>
        </p:nvSpPr>
        <p:spPr bwMode="auto">
          <a:xfrm>
            <a:off x="523874" y="169255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6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7437" y="1794323"/>
            <a:ext cx="104583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词法分析器的功能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对源程序进行编译预处理（去除注释、无用回车换行等）之后，把源程序分析成一个个单词。由此可知，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词法分析器的输入源代码字符流，输出是单词序列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2.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词法分析器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输出单词的分类</a:t>
            </a: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标识符、保留字、常数、运算符、界符。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编译器为了处理方便，按照一定的方式对单词进行分类和编码，所以需要定义一个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编码表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3.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词法分析器如何识单词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通过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正则文法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来表述单词。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4.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正则文法到编写程序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中间桥梁是有限自动机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DFA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TextBox 8"/>
          <p:cNvSpPr>
            <a:spLocks noChangeArrowheads="1"/>
          </p:cNvSpPr>
          <p:nvPr/>
        </p:nvSpPr>
        <p:spPr bwMode="auto">
          <a:xfrm>
            <a:off x="0" y="981710"/>
            <a:ext cx="12192000" cy="77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-1588" y="865551"/>
            <a:ext cx="12193588" cy="115888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3" name="燕尾形 1"/>
          <p:cNvSpPr>
            <a:spLocks noChangeArrowheads="1"/>
          </p:cNvSpPr>
          <p:nvPr/>
        </p:nvSpPr>
        <p:spPr bwMode="auto"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4" name="燕尾形 9"/>
          <p:cNvSpPr>
            <a:spLocks noChangeArrowheads="1"/>
          </p:cNvSpPr>
          <p:nvPr/>
        </p:nvSpPr>
        <p:spPr bwMode="auto"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19" name="燕尾形 2"/>
          <p:cNvSpPr>
            <a:spLocks noChangeArrowheads="1"/>
          </p:cNvSpPr>
          <p:nvPr/>
        </p:nvSpPr>
        <p:spPr bwMode="auto">
          <a:xfrm>
            <a:off x="6853078" y="362744"/>
            <a:ext cx="2476534" cy="431800"/>
          </a:xfrm>
          <a:prstGeom prst="chevron">
            <a:avLst>
              <a:gd name="adj" fmla="val 26701"/>
            </a:avLst>
          </a:pr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/>
          <a:p>
            <a:pPr algn="ctr"/>
            <a:endParaRPr lang="zh-CN" altLang="zh-CN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0" name="TextBox 5"/>
          <p:cNvSpPr>
            <a:spLocks noChangeArrowheads="1"/>
          </p:cNvSpPr>
          <p:nvPr/>
        </p:nvSpPr>
        <p:spPr bwMode="auto">
          <a:xfrm>
            <a:off x="9448801" y="470528"/>
            <a:ext cx="22952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实验思考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6"/>
          <p:cNvSpPr>
            <a:spLocks noChangeArrowheads="1"/>
          </p:cNvSpPr>
          <p:nvPr/>
        </p:nvSpPr>
        <p:spPr bwMode="auto">
          <a:xfrm>
            <a:off x="1460643" y="463228"/>
            <a:ext cx="2033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01</a:t>
            </a:r>
            <a:r>
              <a:rPr lang="en-US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实验目的</a:t>
            </a:r>
          </a:p>
        </p:txBody>
      </p:sp>
      <p:sp>
        <p:nvSpPr>
          <p:cNvPr id="22" name="TextBox 10"/>
          <p:cNvSpPr>
            <a:spLocks noChangeArrowheads="1"/>
          </p:cNvSpPr>
          <p:nvPr/>
        </p:nvSpPr>
        <p:spPr bwMode="auto">
          <a:xfrm>
            <a:off x="4205988" y="470528"/>
            <a:ext cx="25878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02</a:t>
            </a:r>
            <a:r>
              <a:rPr lang="zh-CN" altLang="en-US" sz="150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 </a:t>
            </a:r>
            <a:r>
              <a:rPr lang="zh-CN" altLang="en-US" sz="150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Impact" panose="020B0806030902050204" pitchFamily="34" charset="0"/>
              </a:rPr>
              <a:t>实验内容</a:t>
            </a:r>
            <a:endParaRPr lang="zh-CN" altLang="en-US" sz="1500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  <a:sym typeface="Impact" panose="020B0806030902050204" pitchFamily="34" charset="0"/>
            </a:endParaRPr>
          </a:p>
        </p:txBody>
      </p:sp>
      <p:sp>
        <p:nvSpPr>
          <p:cNvPr id="23" name="TextBox 11"/>
          <p:cNvSpPr>
            <a:spLocks noChangeArrowheads="1"/>
          </p:cNvSpPr>
          <p:nvPr/>
        </p:nvSpPr>
        <p:spPr bwMode="auto">
          <a:xfrm>
            <a:off x="6370803" y="470528"/>
            <a:ext cx="35839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r>
              <a:rPr lang="en-US" altLang="zh-CN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5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15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AutoShape 9" descr="“intelligent surveillanc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椭圆 14"/>
          <p:cNvSpPr>
            <a:spLocks noChangeAspect="1" noChangeArrowheads="1"/>
          </p:cNvSpPr>
          <p:nvPr/>
        </p:nvSpPr>
        <p:spPr bwMode="auto">
          <a:xfrm>
            <a:off x="523874" y="169255"/>
            <a:ext cx="563563" cy="719137"/>
          </a:xfrm>
          <a:custGeom>
            <a:avLst/>
            <a:gdLst>
              <a:gd name="T0" fmla="*/ 281782 w 683568"/>
              <a:gd name="T1" fmla="*/ 0 h 864094"/>
              <a:gd name="T2" fmla="*/ 563563 w 683568"/>
              <a:gd name="T3" fmla="*/ 284448 h 864094"/>
              <a:gd name="T4" fmla="*/ 475855 w 683568"/>
              <a:gd name="T5" fmla="*/ 489894 h 864094"/>
              <a:gd name="T6" fmla="*/ 281627 w 683568"/>
              <a:gd name="T7" fmla="*/ 719137 h 864094"/>
              <a:gd name="T8" fmla="*/ 86658 w 683568"/>
              <a:gd name="T9" fmla="*/ 489019 h 864094"/>
              <a:gd name="T10" fmla="*/ 49349 w 683568"/>
              <a:gd name="T11" fmla="*/ 444983 h 864094"/>
              <a:gd name="T12" fmla="*/ 48894 w 683568"/>
              <a:gd name="T13" fmla="*/ 444447 h 864094"/>
              <a:gd name="T14" fmla="*/ 48910 w 683568"/>
              <a:gd name="T15" fmla="*/ 444447 h 864094"/>
              <a:gd name="T16" fmla="*/ 0 w 683568"/>
              <a:gd name="T17" fmla="*/ 284448 h 864094"/>
              <a:gd name="T18" fmla="*/ 281782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0041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36" tIns="45719" rIns="91436" bIns="45719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09575" y="279400"/>
            <a:ext cx="792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6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4722" y="2147891"/>
            <a:ext cx="689832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定义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编码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表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创建属于自己的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类C语言文法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根据所建文法画出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有穷自动机，状态转换图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；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定义数据结构：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TOKEN串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符号表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等；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根据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有穷自动机的状态转移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编写代码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；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输入：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自定义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的类C语言程序段文件；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输出：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以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文件形式存放的TOKEN串和符号表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；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完成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验</a:t>
            </a:r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报告的词法分析相关内容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2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756"/>
    </mc:Choice>
    <mc:Fallback xmlns="">
      <p:transition advTm="1875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30685</TotalTime>
  <Words>1869</Words>
  <Application>Microsoft Office PowerPoint</Application>
  <PresentationFormat>宽屏</PresentationFormat>
  <Paragraphs>377</Paragraphs>
  <Slides>21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 Unicode MS</vt:lpstr>
      <vt:lpstr>Monotype Sorts</vt:lpstr>
      <vt:lpstr>方正兰亭特黑简体</vt:lpstr>
      <vt:lpstr>黑体</vt:lpstr>
      <vt:lpstr>隶书</vt:lpstr>
      <vt:lpstr>宋体</vt:lpstr>
      <vt:lpstr>微软雅黑</vt:lpstr>
      <vt:lpstr>Arial</vt:lpstr>
      <vt:lpstr>Calibri</vt:lpstr>
      <vt:lpstr>Cambria</vt:lpstr>
      <vt:lpstr>Impact</vt:lpstr>
      <vt:lpstr>Symbol</vt:lpstr>
      <vt:lpstr>Wingdings</vt:lpstr>
      <vt:lpstr>Office 主题</vt:lpstr>
      <vt:lpstr>Acrobat Document</vt:lpstr>
      <vt:lpstr>Picture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lenovo</cp:lastModifiedBy>
  <cp:revision>2726</cp:revision>
  <cp:lastPrinted>2016-12-01T02:52:00Z</cp:lastPrinted>
  <dcterms:created xsi:type="dcterms:W3CDTF">2015-01-10T08:41:00Z</dcterms:created>
  <dcterms:modified xsi:type="dcterms:W3CDTF">2021-09-27T07:39:40Z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2052-11.1.0.9564</vt:lpwstr>
  </property>
</Properties>
</file>